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46"/>
  </p:notesMasterIdLst>
  <p:sldIdLst>
    <p:sldId id="256" r:id="rId2"/>
    <p:sldId id="258" r:id="rId3"/>
    <p:sldId id="259" r:id="rId4"/>
    <p:sldId id="260" r:id="rId5"/>
    <p:sldId id="309" r:id="rId6"/>
    <p:sldId id="311" r:id="rId7"/>
    <p:sldId id="310" r:id="rId8"/>
    <p:sldId id="312" r:id="rId9"/>
    <p:sldId id="321" r:id="rId10"/>
    <p:sldId id="315" r:id="rId11"/>
    <p:sldId id="316" r:id="rId12"/>
    <p:sldId id="318" r:id="rId13"/>
    <p:sldId id="319" r:id="rId14"/>
    <p:sldId id="320" r:id="rId15"/>
    <p:sldId id="324" r:id="rId16"/>
    <p:sldId id="327" r:id="rId17"/>
    <p:sldId id="329" r:id="rId18"/>
    <p:sldId id="330" r:id="rId19"/>
    <p:sldId id="331" r:id="rId20"/>
    <p:sldId id="332" r:id="rId21"/>
    <p:sldId id="334" r:id="rId22"/>
    <p:sldId id="335" r:id="rId23"/>
    <p:sldId id="336" r:id="rId24"/>
    <p:sldId id="337" r:id="rId25"/>
    <p:sldId id="338" r:id="rId26"/>
    <p:sldId id="339" r:id="rId27"/>
    <p:sldId id="340" r:id="rId28"/>
    <p:sldId id="341" r:id="rId29"/>
    <p:sldId id="342" r:id="rId30"/>
    <p:sldId id="344" r:id="rId31"/>
    <p:sldId id="343" r:id="rId32"/>
    <p:sldId id="345" r:id="rId33"/>
    <p:sldId id="346" r:id="rId34"/>
    <p:sldId id="347" r:id="rId35"/>
    <p:sldId id="349" r:id="rId36"/>
    <p:sldId id="348" r:id="rId37"/>
    <p:sldId id="352" r:id="rId38"/>
    <p:sldId id="353" r:id="rId39"/>
    <p:sldId id="354" r:id="rId40"/>
    <p:sldId id="355" r:id="rId41"/>
    <p:sldId id="356" r:id="rId42"/>
    <p:sldId id="357" r:id="rId43"/>
    <p:sldId id="358" r:id="rId44"/>
    <p:sldId id="360"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FF0000"/>
          </p15:clr>
        </p15:guide>
        <p15:guide id="2" pos="5306">
          <p15:clr>
            <a:srgbClr val="FF0000"/>
          </p15:clr>
        </p15:guide>
        <p15:guide id="3" orient="horz" pos="2900">
          <p15:clr>
            <a:srgbClr val="FF0000"/>
          </p15:clr>
        </p15:guide>
        <p15:guide id="4" orient="horz" pos="1247">
          <p15:clr>
            <a:srgbClr val="9AA0A6"/>
          </p15:clr>
        </p15:guide>
        <p15:guide id="5" pos="2880">
          <p15:clr>
            <a:srgbClr val="9AA0A6"/>
          </p15:clr>
        </p15:guide>
        <p15:guide id="6" pos="454">
          <p15:clr>
            <a:srgbClr val="FF0000"/>
          </p15:clr>
        </p15:guide>
        <p15:guide id="7" pos="1587">
          <p15:clr>
            <a:srgbClr val="9AA0A6"/>
          </p15:clr>
        </p15:guide>
        <p15:guide id="8" orient="horz" pos="2541">
          <p15:clr>
            <a:srgbClr val="9AA0A6"/>
          </p15:clr>
        </p15:guide>
        <p15:guide id="9" pos="611">
          <p15:clr>
            <a:srgbClr val="9AA0A6"/>
          </p15:clr>
        </p15:guide>
        <p15:guide id="10" pos="25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84D"/>
    <a:srgbClr val="FFBA75"/>
    <a:srgbClr val="3F95A4"/>
    <a:srgbClr val="E6F5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B71FB0-E2E1-4BF1-BA6A-A4486D3245E4}">
  <a:tblStyle styleId="{D6B71FB0-E2E1-4BF1-BA6A-A4486D3245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snapToGrid="0">
      <p:cViewPr varScale="1">
        <p:scale>
          <a:sx n="145" d="100"/>
          <a:sy n="145" d="100"/>
        </p:scale>
        <p:origin x="624" y="114"/>
      </p:cViewPr>
      <p:guideLst>
        <p:guide orient="horz" pos="340"/>
        <p:guide pos="5306"/>
        <p:guide orient="horz" pos="2900"/>
        <p:guide orient="horz" pos="1247"/>
        <p:guide pos="2880"/>
        <p:guide pos="454"/>
        <p:guide pos="1587"/>
        <p:guide orient="horz" pos="2541"/>
        <p:guide pos="611"/>
        <p:guide pos="25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c0867fc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c0867fc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24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c0867fc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c0867fc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565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c0867fc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c0867fc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087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c0867fcb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c0867fcb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42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0867fcb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0867fcb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03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22536d44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22536d4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448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26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d855ee12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d855ee12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39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d855ee12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d855ee12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201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d855ee12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d855ee12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36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22536d4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22536d4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d855ee12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d855ee12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336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494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42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3368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7126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d855ee12c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d855ee12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287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0867fcb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0867fcb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818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626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01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1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0867fcb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0867fcb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326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617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186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466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381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474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39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855ee1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855ee1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695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8d88a4c6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8d88a4c6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87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0867fcb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0867fcb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2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c0867fcb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c0867fcb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GB" b="0" i="0" dirty="0">
                <a:solidFill>
                  <a:srgbClr val="000000"/>
                </a:solidFill>
                <a:effectLst/>
                <a:highlight>
                  <a:srgbClr val="F7F7F7"/>
                </a:highlight>
                <a:latin typeface="-apple-system"/>
              </a:rPr>
              <a:t>Chicago, renowned for its vibrant culture, robust technology sector, and bustling transit systems, stands as the third largest city in the United States with a bustling population of 2.7 million residents. It is positioned behind only New York City and Los Angeles in terms of population size.</a:t>
            </a:r>
          </a:p>
          <a:p>
            <a:pPr marL="158750" indent="0" algn="l">
              <a:buNone/>
            </a:pPr>
            <a:r>
              <a:rPr lang="en-GB" b="0" i="0" dirty="0">
                <a:solidFill>
                  <a:srgbClr val="000000"/>
                </a:solidFill>
                <a:effectLst/>
                <a:highlight>
                  <a:srgbClr val="F7F7F7"/>
                </a:highlight>
                <a:latin typeface="-apple-system"/>
              </a:rPr>
              <a:t>Historically, Chicago has carved out a reputation as one of the premier bike-friendly cities across the nation. </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c0867fcbd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c0867fcbd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53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b16ff76bf_1_6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b16ff76bf_1_6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29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8d855ee12c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8d855ee12c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895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8d855ee12c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8d855ee12c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390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8d88a4c61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8d88a4c618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92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c0867fcbd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c0867fcb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highlight>
                  <a:srgbClr val="F7F7F7"/>
                </a:highlight>
                <a:latin typeface="-apple-system"/>
              </a:rPr>
              <a:t>This distinction comes from a steadfast commitment to expanding and enhancing its bicycling infrastructure while also fostering a culture of safety, education, and advocacy for cyclists. Presently, Chicago prides itself on over 200 miles of diverse bike lanes, including on-street protected, buffered, and shared options. Additionally, the city features extensive off-street trails, highlighted by the scenic 18.5-mile Lakefront Trail, and supports cyclists with over 13,000 bike racks and dedicated bike parking facilities at numerous CTA rail stations. This well-developed infrastructure not only supports the city’s environmental and health objectives but also opens avenues for businesses like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to innovate and grow within the transport sector.</a:t>
            </a:r>
            <a:endParaRPr dirty="0"/>
          </a:p>
        </p:txBody>
      </p:sp>
    </p:spTree>
    <p:extLst>
      <p:ext uri="{BB962C8B-B14F-4D97-AF65-F5344CB8AC3E}">
        <p14:creationId xmlns:p14="http://schemas.microsoft.com/office/powerpoint/2010/main" val="276119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d855ee12c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d855ee12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err="1">
                <a:solidFill>
                  <a:srgbClr val="000000"/>
                </a:solidFill>
                <a:effectLst/>
                <a:highlight>
                  <a:srgbClr val="F7F7F7"/>
                </a:highlight>
                <a:latin typeface="-apple-system"/>
              </a:rPr>
              <a:t>Cyclistic</a:t>
            </a:r>
            <a:r>
              <a:rPr lang="en-GB" b="1" i="0" dirty="0">
                <a:solidFill>
                  <a:srgbClr val="000000"/>
                </a:solidFill>
                <a:effectLst/>
                <a:highlight>
                  <a:srgbClr val="F7F7F7"/>
                </a:highlight>
                <a:latin typeface="-apple-system"/>
              </a:rPr>
              <a:t>: Revolutionizing Urban Mobility in Chicago</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Founded in 2016,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set out to transform urban transportation in Chicago with a dynamic bike-share program designed to offer convenient, affordable, and eco-friendly travel options. Initially launched with a modest array of bicycles and docking stations, the program has since flourished into an extensive network featuring over 5,800 bicycles and 692 strategically placed docking stations throughout the city.</a:t>
            </a:r>
          </a:p>
          <a:p>
            <a:pPr algn="l"/>
            <a:r>
              <a:rPr lang="en-GB" b="1" i="0" dirty="0">
                <a:solidFill>
                  <a:srgbClr val="000000"/>
                </a:solidFill>
                <a:effectLst/>
                <a:highlight>
                  <a:srgbClr val="F7F7F7"/>
                </a:highlight>
                <a:latin typeface="-apple-system"/>
              </a:rPr>
              <a:t>Innovative Technology and Flexible Plans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Key to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rapid growth and widespread adoption is its pioneering use of </a:t>
            </a:r>
            <a:r>
              <a:rPr lang="en-GB" b="0" i="0" dirty="0" err="1">
                <a:solidFill>
                  <a:srgbClr val="000000"/>
                </a:solidFill>
                <a:effectLst/>
                <a:highlight>
                  <a:srgbClr val="F7F7F7"/>
                </a:highlight>
                <a:latin typeface="-apple-system"/>
              </a:rPr>
              <a:t>geotracking</a:t>
            </a:r>
            <a:r>
              <a:rPr lang="en-GB" b="0" i="0" dirty="0">
                <a:solidFill>
                  <a:srgbClr val="000000"/>
                </a:solidFill>
                <a:effectLst/>
                <a:highlight>
                  <a:srgbClr val="F7F7F7"/>
                </a:highlight>
                <a:latin typeface="-apple-system"/>
              </a:rPr>
              <a:t> technology, enabling bikes to be picked up from and returned to any station in the system at any time, enhancing user convenience. This flexibility is mirrored in their pricing structure, which includes single-ride passes, full-day passes, and annual memberships, catering to a diverse range of needs from tourists to local commuters.</a:t>
            </a:r>
          </a:p>
          <a:p>
            <a:pPr algn="l"/>
            <a:r>
              <a:rPr lang="en-GB" b="1" i="0" dirty="0">
                <a:solidFill>
                  <a:srgbClr val="000000"/>
                </a:solidFill>
                <a:effectLst/>
                <a:highlight>
                  <a:srgbClr val="F7F7F7"/>
                </a:highlight>
                <a:latin typeface="-apple-system"/>
              </a:rPr>
              <a:t>Focusing on Diverse Consumer Needs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While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fleet primarily consists of standard bicycles, the company also offers specialized options like reclining bikes, cargo bikes, and hand tricycles to accommodate riders with disabilities or those needing extra carrying capacity, ensuring inclusivity and accessibility. Although a majority opt for traditional bikes, the availability of these alternatives highlights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commitment to serving all segments of the community.</a:t>
            </a:r>
          </a:p>
          <a:p>
            <a:pPr algn="l"/>
            <a:r>
              <a:rPr lang="en-GB" b="1" i="0" dirty="0">
                <a:solidFill>
                  <a:srgbClr val="000000"/>
                </a:solidFill>
                <a:effectLst/>
                <a:highlight>
                  <a:srgbClr val="F7F7F7"/>
                </a:highlight>
                <a:latin typeface="-apple-system"/>
              </a:rPr>
              <a:t>Strategic Marketing for Sustainable Growth</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Under the leadership of Moreno,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current focus shifts towards intensifying its marketing efforts to convert casual riders into annual members. This strategic pivot is driven by data indicating higher profitability from long-term members. By leveraging insights from their historical bike trip data and tailoring their digital marketing strategies,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aims to deepen engagement with casual riders who have already shown affinity for the service and guide them towards more committed, rewarding membership options.</a:t>
            </a:r>
          </a:p>
          <a:p>
            <a:pPr algn="l"/>
            <a:r>
              <a:rPr lang="en-GB" b="1" i="0" dirty="0">
                <a:solidFill>
                  <a:srgbClr val="000000"/>
                </a:solidFill>
                <a:effectLst/>
                <a:highlight>
                  <a:srgbClr val="F7F7F7"/>
                </a:highlight>
                <a:latin typeface="-apple-system"/>
              </a:rPr>
              <a:t>A Forward-Thinking Urban Initiative</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As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continues to advance, the company not only promotes a healthier, more sustainable mode of transport but also enhances the vibrancy and accessibility of Chicago’s urban landscape, making it a model for future-oriented city planning and community building.</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210367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d855ee12c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d855ee12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err="1">
                <a:solidFill>
                  <a:srgbClr val="000000"/>
                </a:solidFill>
                <a:effectLst/>
                <a:highlight>
                  <a:srgbClr val="F7F7F7"/>
                </a:highlight>
                <a:latin typeface="-apple-system"/>
              </a:rPr>
              <a:t>Cyclistic</a:t>
            </a:r>
            <a:r>
              <a:rPr lang="en-GB" b="1" i="0" dirty="0">
                <a:solidFill>
                  <a:srgbClr val="000000"/>
                </a:solidFill>
                <a:effectLst/>
                <a:highlight>
                  <a:srgbClr val="F7F7F7"/>
                </a:highlight>
                <a:latin typeface="-apple-system"/>
              </a:rPr>
              <a:t>: Revolutionizing Urban Mobility in Chicago</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Founded in 2016,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set out to transform urban transportation in Chicago with a dynamic bike-share program designed to offer convenient, affordable, and eco-friendly travel options. Initially launched with a modest array of bicycles and docking stations, the program has since flourished into an extensive network featuring over 5,800 bicycles and 692 strategically placed docking stations throughout the city.</a:t>
            </a:r>
          </a:p>
          <a:p>
            <a:pPr algn="l"/>
            <a:r>
              <a:rPr lang="en-GB" b="1" i="0" dirty="0">
                <a:solidFill>
                  <a:srgbClr val="000000"/>
                </a:solidFill>
                <a:effectLst/>
                <a:highlight>
                  <a:srgbClr val="F7F7F7"/>
                </a:highlight>
                <a:latin typeface="-apple-system"/>
              </a:rPr>
              <a:t>Innovative Technology and Flexible Plans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Key to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rapid growth and widespread adoption is its pioneering use of </a:t>
            </a:r>
            <a:r>
              <a:rPr lang="en-GB" b="0" i="0" dirty="0" err="1">
                <a:solidFill>
                  <a:srgbClr val="000000"/>
                </a:solidFill>
                <a:effectLst/>
                <a:highlight>
                  <a:srgbClr val="F7F7F7"/>
                </a:highlight>
                <a:latin typeface="-apple-system"/>
              </a:rPr>
              <a:t>geotracking</a:t>
            </a:r>
            <a:r>
              <a:rPr lang="en-GB" b="0" i="0" dirty="0">
                <a:solidFill>
                  <a:srgbClr val="000000"/>
                </a:solidFill>
                <a:effectLst/>
                <a:highlight>
                  <a:srgbClr val="F7F7F7"/>
                </a:highlight>
                <a:latin typeface="-apple-system"/>
              </a:rPr>
              <a:t> technology, enabling bikes to be picked up from and returned to any station in the system at any time, enhancing user convenience. This flexibility is mirrored in their pricing structure, which includes single-ride passes, full-day passes, and annual memberships, catering to a diverse range of needs from tourists to local commuters.</a:t>
            </a:r>
          </a:p>
          <a:p>
            <a:pPr algn="l"/>
            <a:r>
              <a:rPr lang="en-GB" b="1" i="0" dirty="0">
                <a:solidFill>
                  <a:srgbClr val="000000"/>
                </a:solidFill>
                <a:effectLst/>
                <a:highlight>
                  <a:srgbClr val="F7F7F7"/>
                </a:highlight>
                <a:latin typeface="-apple-system"/>
              </a:rPr>
              <a:t>Focusing on Diverse Consumer Needs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While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fleet primarily consists of standard bicycles, the company also offers specialized options like reclining bikes, cargo bikes, and hand tricycles to accommodate riders with disabilities or those needing extra carrying capacity, ensuring inclusivity and accessibility. Although a majority opt for traditional bikes, the availability of these alternatives highlights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commitment to serving all segments of the community.</a:t>
            </a:r>
          </a:p>
          <a:p>
            <a:pPr algn="l"/>
            <a:r>
              <a:rPr lang="en-GB" b="1" i="0" dirty="0">
                <a:solidFill>
                  <a:srgbClr val="000000"/>
                </a:solidFill>
                <a:effectLst/>
                <a:highlight>
                  <a:srgbClr val="F7F7F7"/>
                </a:highlight>
                <a:latin typeface="-apple-system"/>
              </a:rPr>
              <a:t>Strategic Marketing for Sustainable Growth</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Under the leadership of Moreno,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current focus shifts towards intensifying its marketing efforts to convert casual riders into annual members. This strategic pivot is driven by data indicating higher profitability from long-term members. By leveraging insights from their historical bike trip data and tailoring their digital marketing strategies,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aims to deepen engagement with casual riders who have already shown affinity for the service and guide them towards more committed, rewarding membership options.</a:t>
            </a:r>
          </a:p>
          <a:p>
            <a:pPr algn="l"/>
            <a:r>
              <a:rPr lang="en-GB" b="1" i="0" dirty="0">
                <a:solidFill>
                  <a:srgbClr val="000000"/>
                </a:solidFill>
                <a:effectLst/>
                <a:highlight>
                  <a:srgbClr val="F7F7F7"/>
                </a:highlight>
                <a:latin typeface="-apple-system"/>
              </a:rPr>
              <a:t>A Forward-Thinking Urban Initiative</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As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continues to advance, the company not only promotes a healthier, more sustainable mode of transport but also enhances the vibrancy and accessibility of Chicago’s urban landscape, making it a model for future-oriented city planning and community building.</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822964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d855ee12c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d855ee12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GB" b="1" i="0" dirty="0" err="1">
                <a:solidFill>
                  <a:srgbClr val="000000"/>
                </a:solidFill>
                <a:effectLst/>
                <a:highlight>
                  <a:srgbClr val="F7F7F7"/>
                </a:highlight>
                <a:latin typeface="-apple-system"/>
              </a:rPr>
              <a:t>Cyclistic</a:t>
            </a:r>
            <a:r>
              <a:rPr lang="en-GB" b="1" i="0" dirty="0">
                <a:solidFill>
                  <a:srgbClr val="000000"/>
                </a:solidFill>
                <a:effectLst/>
                <a:highlight>
                  <a:srgbClr val="F7F7F7"/>
                </a:highlight>
                <a:latin typeface="-apple-system"/>
              </a:rPr>
              <a:t>: Revolutionizing Urban Mobility in Chicago</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Founded in 2016,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set out to transform urban transportation in Chicago with a dynamic bike-share program designed to offer convenient, affordable, and eco-friendly travel options. Initially launched with a modest array of bicycles and docking stations, the program has since flourished into an extensive network featuring over 5,800 bicycles and 692 strategically placed docking stations throughout the city.</a:t>
            </a:r>
          </a:p>
          <a:p>
            <a:pPr algn="l"/>
            <a:r>
              <a:rPr lang="en-GB" b="1" i="0" dirty="0">
                <a:solidFill>
                  <a:srgbClr val="000000"/>
                </a:solidFill>
                <a:effectLst/>
                <a:highlight>
                  <a:srgbClr val="F7F7F7"/>
                </a:highlight>
                <a:latin typeface="-apple-system"/>
              </a:rPr>
              <a:t>Innovative Technology and Flexible Plans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Key to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rapid growth and widespread adoption is its pioneering use of </a:t>
            </a:r>
            <a:r>
              <a:rPr lang="en-GB" b="0" i="0" dirty="0" err="1">
                <a:solidFill>
                  <a:srgbClr val="000000"/>
                </a:solidFill>
                <a:effectLst/>
                <a:highlight>
                  <a:srgbClr val="F7F7F7"/>
                </a:highlight>
                <a:latin typeface="-apple-system"/>
              </a:rPr>
              <a:t>geotracking</a:t>
            </a:r>
            <a:r>
              <a:rPr lang="en-GB" b="0" i="0" dirty="0">
                <a:solidFill>
                  <a:srgbClr val="000000"/>
                </a:solidFill>
                <a:effectLst/>
                <a:highlight>
                  <a:srgbClr val="F7F7F7"/>
                </a:highlight>
                <a:latin typeface="-apple-system"/>
              </a:rPr>
              <a:t> technology, enabling bikes to be picked up from and returned to any station in the system at any time, enhancing user convenience. This flexibility is mirrored in their pricing structure, which includes single-ride passes, full-day passes, and annual memberships, catering to a diverse range of needs from tourists to local commuters.</a:t>
            </a:r>
          </a:p>
          <a:p>
            <a:pPr algn="l"/>
            <a:r>
              <a:rPr lang="en-GB" b="1" i="0" dirty="0">
                <a:solidFill>
                  <a:srgbClr val="000000"/>
                </a:solidFill>
                <a:effectLst/>
                <a:highlight>
                  <a:srgbClr val="F7F7F7"/>
                </a:highlight>
                <a:latin typeface="-apple-system"/>
              </a:rPr>
              <a:t>Focusing on Diverse Consumer Needs</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While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fleet primarily consists of standard bicycles, the company also offers specialized options like reclining bikes, cargo bikes, and hand tricycles to accommodate riders with disabilities or those needing extra carrying capacity, ensuring inclusivity and accessibility. Although a majority opt for traditional bikes, the availability of these alternatives highlights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commitment to serving all segments of the community.</a:t>
            </a:r>
          </a:p>
          <a:p>
            <a:pPr algn="l"/>
            <a:r>
              <a:rPr lang="en-GB" b="1" i="0" dirty="0">
                <a:solidFill>
                  <a:srgbClr val="000000"/>
                </a:solidFill>
                <a:effectLst/>
                <a:highlight>
                  <a:srgbClr val="F7F7F7"/>
                </a:highlight>
                <a:latin typeface="-apple-system"/>
              </a:rPr>
              <a:t>Strategic Marketing for Sustainable Growth</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Under the leadership of Moreno, </a:t>
            </a:r>
            <a:r>
              <a:rPr lang="en-GB" b="0" i="0" dirty="0" err="1">
                <a:solidFill>
                  <a:srgbClr val="000000"/>
                </a:solidFill>
                <a:effectLst/>
                <a:highlight>
                  <a:srgbClr val="F7F7F7"/>
                </a:highlight>
                <a:latin typeface="-apple-system"/>
              </a:rPr>
              <a:t>Cyclistic’s</a:t>
            </a:r>
            <a:r>
              <a:rPr lang="en-GB" b="0" i="0" dirty="0">
                <a:solidFill>
                  <a:srgbClr val="000000"/>
                </a:solidFill>
                <a:effectLst/>
                <a:highlight>
                  <a:srgbClr val="F7F7F7"/>
                </a:highlight>
                <a:latin typeface="-apple-system"/>
              </a:rPr>
              <a:t> current focus shifts towards intensifying its marketing efforts to convert casual riders into annual members. This strategic pivot is driven by data indicating higher profitability from long-term members. By leveraging insights from their historical bike trip data and tailoring their digital marketing strategies,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aims to deepen engagement with casual riders who have already shown affinity for the service and guide them towards more committed, rewarding membership options.</a:t>
            </a:r>
          </a:p>
          <a:p>
            <a:pPr algn="l"/>
            <a:r>
              <a:rPr lang="en-GB" b="1" i="0" dirty="0">
                <a:solidFill>
                  <a:srgbClr val="000000"/>
                </a:solidFill>
                <a:effectLst/>
                <a:highlight>
                  <a:srgbClr val="F7F7F7"/>
                </a:highlight>
                <a:latin typeface="-apple-system"/>
              </a:rPr>
              <a:t>A Forward-Thinking Urban Initiative</a:t>
            </a:r>
            <a:endParaRPr lang="en-GB" b="0" i="0" dirty="0">
              <a:solidFill>
                <a:srgbClr val="000000"/>
              </a:solidFill>
              <a:effectLst/>
              <a:highlight>
                <a:srgbClr val="F7F7F7"/>
              </a:highlight>
              <a:latin typeface="-apple-system"/>
            </a:endParaRPr>
          </a:p>
          <a:p>
            <a:pPr algn="l"/>
            <a:r>
              <a:rPr lang="en-GB" b="0" i="0" dirty="0">
                <a:solidFill>
                  <a:srgbClr val="000000"/>
                </a:solidFill>
                <a:effectLst/>
                <a:highlight>
                  <a:srgbClr val="F7F7F7"/>
                </a:highlight>
                <a:latin typeface="-apple-system"/>
              </a:rPr>
              <a:t>As </a:t>
            </a:r>
            <a:r>
              <a:rPr lang="en-GB" b="0" i="0" dirty="0" err="1">
                <a:solidFill>
                  <a:srgbClr val="000000"/>
                </a:solidFill>
                <a:effectLst/>
                <a:highlight>
                  <a:srgbClr val="F7F7F7"/>
                </a:highlight>
                <a:latin typeface="-apple-system"/>
              </a:rPr>
              <a:t>Cyclistic</a:t>
            </a:r>
            <a:r>
              <a:rPr lang="en-GB" b="0" i="0" dirty="0">
                <a:solidFill>
                  <a:srgbClr val="000000"/>
                </a:solidFill>
                <a:effectLst/>
                <a:highlight>
                  <a:srgbClr val="F7F7F7"/>
                </a:highlight>
                <a:latin typeface="-apple-system"/>
              </a:rPr>
              <a:t> continues to advance, the company not only promotes a healthier, more sustainable mode of transport but also enhances the vibrancy and accessibility of Chicago’s urban landscape, making it a model for future-oriented city planning and community building.</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39077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0867fcb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0867fcb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111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ive columns">
  <p:cSld name="CUSTOM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105150" y="542525"/>
            <a:ext cx="49452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86" name="Google Shape;86;p14"/>
          <p:cNvSpPr txBox="1">
            <a:spLocks noGrp="1"/>
          </p:cNvSpPr>
          <p:nvPr>
            <p:ph type="title" idx="2"/>
          </p:nvPr>
        </p:nvSpPr>
        <p:spPr>
          <a:xfrm>
            <a:off x="1090125" y="2188783"/>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14"/>
          <p:cNvSpPr txBox="1">
            <a:spLocks noGrp="1"/>
          </p:cNvSpPr>
          <p:nvPr>
            <p:ph type="subTitle" idx="1"/>
          </p:nvPr>
        </p:nvSpPr>
        <p:spPr>
          <a:xfrm>
            <a:off x="109012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14"/>
          <p:cNvSpPr txBox="1">
            <a:spLocks noGrp="1"/>
          </p:cNvSpPr>
          <p:nvPr>
            <p:ph type="title" idx="3"/>
          </p:nvPr>
        </p:nvSpPr>
        <p:spPr>
          <a:xfrm>
            <a:off x="3919946" y="1558925"/>
            <a:ext cx="13074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14"/>
          <p:cNvSpPr txBox="1">
            <a:spLocks noGrp="1"/>
          </p:cNvSpPr>
          <p:nvPr>
            <p:ph type="subTitle" idx="4"/>
          </p:nvPr>
        </p:nvSpPr>
        <p:spPr>
          <a:xfrm>
            <a:off x="3543104" y="1872026"/>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14"/>
          <p:cNvSpPr txBox="1">
            <a:spLocks noGrp="1"/>
          </p:cNvSpPr>
          <p:nvPr>
            <p:ph type="title" idx="5"/>
          </p:nvPr>
        </p:nvSpPr>
        <p:spPr>
          <a:xfrm>
            <a:off x="5994875" y="2188775"/>
            <a:ext cx="26688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14"/>
          <p:cNvSpPr txBox="1">
            <a:spLocks noGrp="1"/>
          </p:cNvSpPr>
          <p:nvPr>
            <p:ph type="subTitle" idx="6"/>
          </p:nvPr>
        </p:nvSpPr>
        <p:spPr>
          <a:xfrm>
            <a:off x="629967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4"/>
          <p:cNvSpPr txBox="1">
            <a:spLocks noGrp="1"/>
          </p:cNvSpPr>
          <p:nvPr>
            <p:ph type="title" idx="7"/>
          </p:nvPr>
        </p:nvSpPr>
        <p:spPr>
          <a:xfrm>
            <a:off x="1042854"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3" name="Google Shape;93;p14"/>
          <p:cNvSpPr txBox="1">
            <a:spLocks noGrp="1"/>
          </p:cNvSpPr>
          <p:nvPr>
            <p:ph type="subTitle" idx="8"/>
          </p:nvPr>
        </p:nvSpPr>
        <p:spPr>
          <a:xfrm>
            <a:off x="1042854"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4"/>
          <p:cNvSpPr txBox="1">
            <a:spLocks noGrp="1"/>
          </p:cNvSpPr>
          <p:nvPr>
            <p:ph type="title" idx="9"/>
          </p:nvPr>
        </p:nvSpPr>
        <p:spPr>
          <a:xfrm>
            <a:off x="6299475"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5" name="Google Shape;95;p14"/>
          <p:cNvSpPr txBox="1">
            <a:spLocks noGrp="1"/>
          </p:cNvSpPr>
          <p:nvPr>
            <p:ph type="subTitle" idx="13"/>
          </p:nvPr>
        </p:nvSpPr>
        <p:spPr>
          <a:xfrm>
            <a:off x="6299475"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3275700" y="3349125"/>
            <a:ext cx="2592600" cy="3882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sz="1800"/>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101" name="Google Shape;101;p16"/>
          <p:cNvSpPr txBox="1">
            <a:spLocks noGrp="1"/>
          </p:cNvSpPr>
          <p:nvPr>
            <p:ph type="subTitle" idx="1"/>
          </p:nvPr>
        </p:nvSpPr>
        <p:spPr>
          <a:xfrm>
            <a:off x="2701311" y="1984379"/>
            <a:ext cx="3779700" cy="1212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1">
  <p:cSld name="CUSTOM_4">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84100" y="542400"/>
            <a:ext cx="37704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2">
  <p:cSld name="CUSTOM_8">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686450" y="542525"/>
            <a:ext cx="57741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756100" y="2160800"/>
            <a:ext cx="2491800" cy="11703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108" name="Google Shape;108;p19"/>
          <p:cNvSpPr txBox="1">
            <a:spLocks noGrp="1"/>
          </p:cNvSpPr>
          <p:nvPr>
            <p:ph type="subTitle" idx="1"/>
          </p:nvPr>
        </p:nvSpPr>
        <p:spPr>
          <a:xfrm>
            <a:off x="4744950" y="1061572"/>
            <a:ext cx="2000100" cy="66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Medium"/>
                <a:ea typeface="Cabin Medium"/>
                <a:cs typeface="Cabin Medium"/>
                <a:sym typeface="Cabin Mediu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9" name="Google Shape;109;p19"/>
          <p:cNvSpPr txBox="1">
            <a:spLocks noGrp="1"/>
          </p:cNvSpPr>
          <p:nvPr>
            <p:ph type="subTitle" idx="2"/>
          </p:nvPr>
        </p:nvSpPr>
        <p:spPr>
          <a:xfrm>
            <a:off x="4744950" y="2323911"/>
            <a:ext cx="2000100" cy="6645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lt1"/>
                </a:solidFill>
                <a:latin typeface="Cabin Medium"/>
                <a:ea typeface="Cabin Medium"/>
                <a:cs typeface="Cabin Medium"/>
                <a:sym typeface="Cabin Mediu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0" name="Google Shape;110;p19"/>
          <p:cNvSpPr txBox="1">
            <a:spLocks noGrp="1"/>
          </p:cNvSpPr>
          <p:nvPr>
            <p:ph type="subTitle" idx="3"/>
          </p:nvPr>
        </p:nvSpPr>
        <p:spPr>
          <a:xfrm>
            <a:off x="4744950" y="3586250"/>
            <a:ext cx="2000100" cy="66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Medium"/>
                <a:ea typeface="Cabin Medium"/>
                <a:cs typeface="Cabin Medium"/>
                <a:sym typeface="Cabin Mediu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1" name="Google Shape;111;p19"/>
          <p:cNvSpPr txBox="1">
            <a:spLocks noGrp="1"/>
          </p:cNvSpPr>
          <p:nvPr>
            <p:ph type="subTitle" idx="4"/>
          </p:nvPr>
        </p:nvSpPr>
        <p:spPr>
          <a:xfrm>
            <a:off x="5139150" y="722602"/>
            <a:ext cx="1211700" cy="46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2" name="Google Shape;112;p19"/>
          <p:cNvSpPr txBox="1">
            <a:spLocks noGrp="1"/>
          </p:cNvSpPr>
          <p:nvPr>
            <p:ph type="subTitle" idx="5"/>
          </p:nvPr>
        </p:nvSpPr>
        <p:spPr>
          <a:xfrm>
            <a:off x="5086500" y="1984941"/>
            <a:ext cx="1317000" cy="4611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600" b="1">
                <a:solidFill>
                  <a:schemeClr val="lt1"/>
                </a:solidFill>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3" name="Google Shape;113;p19"/>
          <p:cNvSpPr txBox="1">
            <a:spLocks noGrp="1"/>
          </p:cNvSpPr>
          <p:nvPr>
            <p:ph type="subTitle" idx="6"/>
          </p:nvPr>
        </p:nvSpPr>
        <p:spPr>
          <a:xfrm>
            <a:off x="5086500" y="3247280"/>
            <a:ext cx="1317000" cy="46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2">
  <p:cSld name="CUSTOM_7">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2655225" y="542525"/>
            <a:ext cx="38397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34" name="Google Shape;134;p22"/>
          <p:cNvSpPr txBox="1">
            <a:spLocks noGrp="1"/>
          </p:cNvSpPr>
          <p:nvPr>
            <p:ph type="subTitle" idx="1"/>
          </p:nvPr>
        </p:nvSpPr>
        <p:spPr>
          <a:xfrm>
            <a:off x="1440900" y="3755713"/>
            <a:ext cx="2059200" cy="587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solidFill>
                  <a:schemeClr val="lt1"/>
                </a:solidFill>
                <a:latin typeface="Cabin Medium"/>
                <a:ea typeface="Cabin Medium"/>
                <a:cs typeface="Cabin Medium"/>
                <a:sym typeface="Cabin Medium"/>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5" name="Google Shape;135;p22"/>
          <p:cNvSpPr txBox="1">
            <a:spLocks noGrp="1"/>
          </p:cNvSpPr>
          <p:nvPr>
            <p:ph type="subTitle" idx="2"/>
          </p:nvPr>
        </p:nvSpPr>
        <p:spPr>
          <a:xfrm>
            <a:off x="2166900" y="3459646"/>
            <a:ext cx="1333200" cy="442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6" name="Google Shape;136;p22"/>
          <p:cNvSpPr txBox="1">
            <a:spLocks noGrp="1"/>
          </p:cNvSpPr>
          <p:nvPr>
            <p:ph type="title" idx="3"/>
          </p:nvPr>
        </p:nvSpPr>
        <p:spPr>
          <a:xfrm>
            <a:off x="2166900" y="2160788"/>
            <a:ext cx="1333200" cy="44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7" name="Google Shape;137;p22"/>
          <p:cNvSpPr txBox="1">
            <a:spLocks noGrp="1"/>
          </p:cNvSpPr>
          <p:nvPr>
            <p:ph type="subTitle" idx="4"/>
          </p:nvPr>
        </p:nvSpPr>
        <p:spPr>
          <a:xfrm>
            <a:off x="1440900" y="2505539"/>
            <a:ext cx="2059200" cy="58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22"/>
          <p:cNvSpPr txBox="1">
            <a:spLocks noGrp="1"/>
          </p:cNvSpPr>
          <p:nvPr>
            <p:ph type="title" idx="5"/>
          </p:nvPr>
        </p:nvSpPr>
        <p:spPr>
          <a:xfrm>
            <a:off x="5230500" y="2154800"/>
            <a:ext cx="1333200" cy="442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9" name="Google Shape;139;p22"/>
          <p:cNvSpPr txBox="1">
            <a:spLocks noGrp="1"/>
          </p:cNvSpPr>
          <p:nvPr>
            <p:ph type="subTitle" idx="6"/>
          </p:nvPr>
        </p:nvSpPr>
        <p:spPr>
          <a:xfrm>
            <a:off x="5230500" y="2498006"/>
            <a:ext cx="2059200" cy="58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0" name="Google Shape;140;p22"/>
          <p:cNvSpPr txBox="1">
            <a:spLocks noGrp="1"/>
          </p:cNvSpPr>
          <p:nvPr>
            <p:ph type="title" idx="7"/>
          </p:nvPr>
        </p:nvSpPr>
        <p:spPr>
          <a:xfrm>
            <a:off x="5230500" y="3414413"/>
            <a:ext cx="1333200" cy="4422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1" name="Google Shape;141;p22"/>
          <p:cNvSpPr txBox="1">
            <a:spLocks noGrp="1"/>
          </p:cNvSpPr>
          <p:nvPr>
            <p:ph type="subTitle" idx="8"/>
          </p:nvPr>
        </p:nvSpPr>
        <p:spPr>
          <a:xfrm>
            <a:off x="5230500" y="3755717"/>
            <a:ext cx="2059200" cy="58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3">
  <p:cSld name="CUSTOM_10">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239660" y="531950"/>
            <a:ext cx="26805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6">
  <p:cSld name="CUSTOM_16">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2849180" y="542400"/>
            <a:ext cx="34785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one column 2">
  <p:cSld name="CUSTOM_20">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410200" y="542525"/>
            <a:ext cx="23226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1" name="Google Shape;171;p31"/>
          <p:cNvSpPr txBox="1">
            <a:spLocks noGrp="1"/>
          </p:cNvSpPr>
          <p:nvPr>
            <p:ph type="subTitle" idx="1"/>
          </p:nvPr>
        </p:nvSpPr>
        <p:spPr>
          <a:xfrm>
            <a:off x="1587650" y="1806700"/>
            <a:ext cx="6160800" cy="2153700"/>
          </a:xfrm>
          <a:prstGeom prst="rect">
            <a:avLst/>
          </a:prstGeom>
        </p:spPr>
        <p:txBody>
          <a:bodyPr spcFirstLastPara="1" wrap="square" lIns="91425" tIns="91425" rIns="91425" bIns="91425" anchor="t" anchorCtr="0">
            <a:noAutofit/>
          </a:bodyPr>
          <a:lstStyle>
            <a:lvl1pPr lvl="0">
              <a:spcBef>
                <a:spcPts val="300"/>
              </a:spcBef>
              <a:spcAft>
                <a:spcPts val="0"/>
              </a:spcAft>
              <a:buSzPts val="1800"/>
              <a:buChar char="●"/>
              <a:defRPr sz="1400">
                <a:latin typeface="Cabin Medium"/>
                <a:ea typeface="Cabin Medium"/>
                <a:cs typeface="Cabin Medium"/>
                <a:sym typeface="Cabin Medium"/>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25550" y="1696200"/>
            <a:ext cx="4028400" cy="2129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idx="2" hasCustomPrompt="1"/>
          </p:nvPr>
        </p:nvSpPr>
        <p:spPr>
          <a:xfrm>
            <a:off x="743474" y="1749250"/>
            <a:ext cx="2358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7" name="Google Shape;17;p3"/>
          <p:cNvGrpSpPr/>
          <p:nvPr/>
        </p:nvGrpSpPr>
        <p:grpSpPr>
          <a:xfrm flipH="1">
            <a:off x="288702" y="2376878"/>
            <a:ext cx="1926456" cy="1603892"/>
            <a:chOff x="1573150" y="3305631"/>
            <a:chExt cx="1659450" cy="1381594"/>
          </a:xfrm>
        </p:grpSpPr>
        <p:sp>
          <p:nvSpPr>
            <p:cNvPr id="18" name="Google Shape;18;p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subTitle" idx="1"/>
          </p:nvPr>
        </p:nvSpPr>
        <p:spPr>
          <a:xfrm>
            <a:off x="5820394" y="3263178"/>
            <a:ext cx="2059200" cy="58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620500" y="542525"/>
            <a:ext cx="19098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30" name="Google Shape;30;p5"/>
          <p:cNvSpPr txBox="1">
            <a:spLocks noGrp="1"/>
          </p:cNvSpPr>
          <p:nvPr>
            <p:ph type="title" idx="2"/>
          </p:nvPr>
        </p:nvSpPr>
        <p:spPr>
          <a:xfrm>
            <a:off x="1958811" y="2127100"/>
            <a:ext cx="1333200" cy="4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1" name="Google Shape;31;p5"/>
          <p:cNvSpPr txBox="1">
            <a:spLocks noGrp="1"/>
          </p:cNvSpPr>
          <p:nvPr>
            <p:ph type="subTitle" idx="1"/>
          </p:nvPr>
        </p:nvSpPr>
        <p:spPr>
          <a:xfrm>
            <a:off x="1232811" y="2471851"/>
            <a:ext cx="2059200" cy="587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2" name="Google Shape;32;p5"/>
          <p:cNvSpPr txBox="1">
            <a:spLocks noGrp="1"/>
          </p:cNvSpPr>
          <p:nvPr>
            <p:ph type="title" idx="3"/>
          </p:nvPr>
        </p:nvSpPr>
        <p:spPr>
          <a:xfrm>
            <a:off x="5820394" y="2919973"/>
            <a:ext cx="1333200" cy="4422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 name="Google Shape;33;p5"/>
          <p:cNvSpPr txBox="1">
            <a:spLocks noGrp="1"/>
          </p:cNvSpPr>
          <p:nvPr>
            <p:ph type="subTitle" idx="4"/>
          </p:nvPr>
        </p:nvSpPr>
        <p:spPr>
          <a:xfrm>
            <a:off x="5820394" y="3263178"/>
            <a:ext cx="2059200" cy="58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2585150" y="542475"/>
            <a:ext cx="39828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89125" y="1252475"/>
            <a:ext cx="36474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txBox="1">
            <a:spLocks noGrp="1"/>
          </p:cNvSpPr>
          <p:nvPr>
            <p:ph type="subTitle" idx="1"/>
          </p:nvPr>
        </p:nvSpPr>
        <p:spPr>
          <a:xfrm>
            <a:off x="1119175" y="2371975"/>
            <a:ext cx="3205500" cy="14181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grpSp>
        <p:nvGrpSpPr>
          <p:cNvPr id="45" name="Google Shape;45;p9"/>
          <p:cNvGrpSpPr/>
          <p:nvPr/>
        </p:nvGrpSpPr>
        <p:grpSpPr>
          <a:xfrm>
            <a:off x="6902191" y="2376878"/>
            <a:ext cx="1926456" cy="1603892"/>
            <a:chOff x="1573150" y="3305631"/>
            <a:chExt cx="1659450" cy="1381594"/>
          </a:xfrm>
        </p:grpSpPr>
        <p:sp>
          <p:nvSpPr>
            <p:cNvPr id="46" name="Google Shape;46;p9"/>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9"/>
          <p:cNvSpPr txBox="1">
            <a:spLocks noGrp="1"/>
          </p:cNvSpPr>
          <p:nvPr>
            <p:ph type="title"/>
          </p:nvPr>
        </p:nvSpPr>
        <p:spPr>
          <a:xfrm flipH="1">
            <a:off x="3227573" y="2376750"/>
            <a:ext cx="2358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title" idx="2" hasCustomPrompt="1"/>
          </p:nvPr>
        </p:nvSpPr>
        <p:spPr>
          <a:xfrm flipH="1">
            <a:off x="6015274" y="1749250"/>
            <a:ext cx="2358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0"/>
          <p:cNvSpPr txBox="1">
            <a:spLocks noGrp="1"/>
          </p:cNvSpPr>
          <p:nvPr>
            <p:ph type="title"/>
          </p:nvPr>
        </p:nvSpPr>
        <p:spPr>
          <a:xfrm>
            <a:off x="2585150" y="542475"/>
            <a:ext cx="39828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2152925" y="542475"/>
            <a:ext cx="4827000" cy="831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sz="3200" b="1">
                <a:latin typeface="Lora"/>
                <a:ea typeface="Lora"/>
                <a:cs typeface="Lora"/>
                <a:sym typeface="Lora"/>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66" name="Google Shape;66;p13"/>
          <p:cNvSpPr txBox="1">
            <a:spLocks noGrp="1"/>
          </p:cNvSpPr>
          <p:nvPr>
            <p:ph type="title" idx="2"/>
          </p:nvPr>
        </p:nvSpPr>
        <p:spPr>
          <a:xfrm>
            <a:off x="1090125" y="2188783"/>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 name="Google Shape;67;p13"/>
          <p:cNvSpPr txBox="1">
            <a:spLocks noGrp="1"/>
          </p:cNvSpPr>
          <p:nvPr>
            <p:ph type="subTitle" idx="1"/>
          </p:nvPr>
        </p:nvSpPr>
        <p:spPr>
          <a:xfrm>
            <a:off x="109012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3"/>
          <p:cNvSpPr txBox="1">
            <a:spLocks noGrp="1"/>
          </p:cNvSpPr>
          <p:nvPr>
            <p:ph type="title" idx="3" hasCustomPrompt="1"/>
          </p:nvPr>
        </p:nvSpPr>
        <p:spPr>
          <a:xfrm>
            <a:off x="147352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69" name="Google Shape;69;p13"/>
          <p:cNvSpPr txBox="1">
            <a:spLocks noGrp="1"/>
          </p:cNvSpPr>
          <p:nvPr>
            <p:ph type="title" idx="4"/>
          </p:nvPr>
        </p:nvSpPr>
        <p:spPr>
          <a:xfrm>
            <a:off x="3566975" y="2188775"/>
            <a:ext cx="21870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0" name="Google Shape;70;p13"/>
          <p:cNvSpPr txBox="1">
            <a:spLocks noGrp="1"/>
          </p:cNvSpPr>
          <p:nvPr>
            <p:ph type="subTitle" idx="5"/>
          </p:nvPr>
        </p:nvSpPr>
        <p:spPr>
          <a:xfrm>
            <a:off x="363087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1" name="Google Shape;71;p13"/>
          <p:cNvSpPr txBox="1">
            <a:spLocks noGrp="1"/>
          </p:cNvSpPr>
          <p:nvPr>
            <p:ph type="title" idx="6" hasCustomPrompt="1"/>
          </p:nvPr>
        </p:nvSpPr>
        <p:spPr>
          <a:xfrm>
            <a:off x="401427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2" name="Google Shape;72;p13"/>
          <p:cNvSpPr txBox="1">
            <a:spLocks noGrp="1"/>
          </p:cNvSpPr>
          <p:nvPr>
            <p:ph type="title" idx="7"/>
          </p:nvPr>
        </p:nvSpPr>
        <p:spPr>
          <a:xfrm>
            <a:off x="5994875" y="2188775"/>
            <a:ext cx="26688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3" name="Google Shape;73;p13"/>
          <p:cNvSpPr txBox="1">
            <a:spLocks noGrp="1"/>
          </p:cNvSpPr>
          <p:nvPr>
            <p:ph type="subTitle" idx="8"/>
          </p:nvPr>
        </p:nvSpPr>
        <p:spPr>
          <a:xfrm>
            <a:off x="6299675" y="2498983"/>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3"/>
          <p:cNvSpPr txBox="1">
            <a:spLocks noGrp="1"/>
          </p:cNvSpPr>
          <p:nvPr>
            <p:ph type="title" idx="9" hasCustomPrompt="1"/>
          </p:nvPr>
        </p:nvSpPr>
        <p:spPr>
          <a:xfrm>
            <a:off x="6683075" y="1827669"/>
            <a:ext cx="12924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5" name="Google Shape;75;p13"/>
          <p:cNvSpPr txBox="1">
            <a:spLocks noGrp="1"/>
          </p:cNvSpPr>
          <p:nvPr>
            <p:ph type="title" idx="13"/>
          </p:nvPr>
        </p:nvSpPr>
        <p:spPr>
          <a:xfrm>
            <a:off x="1042854"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6" name="Google Shape;76;p13"/>
          <p:cNvSpPr txBox="1">
            <a:spLocks noGrp="1"/>
          </p:cNvSpPr>
          <p:nvPr>
            <p:ph type="subTitle" idx="14"/>
          </p:nvPr>
        </p:nvSpPr>
        <p:spPr>
          <a:xfrm>
            <a:off x="1042854"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3"/>
          <p:cNvSpPr txBox="1">
            <a:spLocks noGrp="1"/>
          </p:cNvSpPr>
          <p:nvPr>
            <p:ph type="title" idx="15" hasCustomPrompt="1"/>
          </p:nvPr>
        </p:nvSpPr>
        <p:spPr>
          <a:xfrm>
            <a:off x="1426254"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8" name="Google Shape;78;p13"/>
          <p:cNvSpPr txBox="1">
            <a:spLocks noGrp="1"/>
          </p:cNvSpPr>
          <p:nvPr>
            <p:ph type="title" idx="16"/>
          </p:nvPr>
        </p:nvSpPr>
        <p:spPr>
          <a:xfrm>
            <a:off x="3694800"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9" name="Google Shape;79;p13"/>
          <p:cNvSpPr txBox="1">
            <a:spLocks noGrp="1"/>
          </p:cNvSpPr>
          <p:nvPr>
            <p:ph type="subTitle" idx="17"/>
          </p:nvPr>
        </p:nvSpPr>
        <p:spPr>
          <a:xfrm>
            <a:off x="3694800"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3"/>
          <p:cNvSpPr txBox="1">
            <a:spLocks noGrp="1"/>
          </p:cNvSpPr>
          <p:nvPr>
            <p:ph type="title" idx="18" hasCustomPrompt="1"/>
          </p:nvPr>
        </p:nvSpPr>
        <p:spPr>
          <a:xfrm>
            <a:off x="4078200"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81" name="Google Shape;81;p13"/>
          <p:cNvSpPr txBox="1">
            <a:spLocks noGrp="1"/>
          </p:cNvSpPr>
          <p:nvPr>
            <p:ph type="title" idx="19"/>
          </p:nvPr>
        </p:nvSpPr>
        <p:spPr>
          <a:xfrm>
            <a:off x="6299475" y="3667094"/>
            <a:ext cx="2059200" cy="44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2" name="Google Shape;82;p13"/>
          <p:cNvSpPr txBox="1">
            <a:spLocks noGrp="1"/>
          </p:cNvSpPr>
          <p:nvPr>
            <p:ph type="subTitle" idx="20"/>
          </p:nvPr>
        </p:nvSpPr>
        <p:spPr>
          <a:xfrm>
            <a:off x="6299475" y="3975387"/>
            <a:ext cx="2059200" cy="58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Medium"/>
                <a:ea typeface="Cabin Medium"/>
                <a:cs typeface="Cabin Medium"/>
                <a:sym typeface="Cabin Medium"/>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3" name="Google Shape;83;p13"/>
          <p:cNvSpPr txBox="1">
            <a:spLocks noGrp="1"/>
          </p:cNvSpPr>
          <p:nvPr>
            <p:ph type="title" idx="21" hasCustomPrompt="1"/>
          </p:nvPr>
        </p:nvSpPr>
        <p:spPr>
          <a:xfrm>
            <a:off x="6682875" y="3276877"/>
            <a:ext cx="1292400" cy="4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200"/>
              <a:buFont typeface="Lora"/>
              <a:buNone/>
              <a:defRPr sz="3200" b="1">
                <a:solidFill>
                  <a:schemeClr val="dk2"/>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marL="914400" lvl="1"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marL="1371600" lvl="2"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marL="1828800" lvl="3"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marL="2286000" lvl="4"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marL="2743200" lvl="5"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marL="3200400" lvl="6"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marL="3657600" lvl="7"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marL="4114800" lvl="8" indent="-31750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0" r:id="rId10"/>
    <p:sldLayoutId id="2147483662" r:id="rId11"/>
    <p:sldLayoutId id="2147483663" r:id="rId12"/>
    <p:sldLayoutId id="2147483664" r:id="rId13"/>
    <p:sldLayoutId id="2147483665" r:id="rId14"/>
    <p:sldLayoutId id="2147483668" r:id="rId15"/>
    <p:sldLayoutId id="2147483669" r:id="rId16"/>
    <p:sldLayoutId id="2147483673"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38"/>
          <p:cNvSpPr/>
          <p:nvPr/>
        </p:nvSpPr>
        <p:spPr>
          <a:xfrm>
            <a:off x="965675" y="1223625"/>
            <a:ext cx="7234800" cy="28791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38"/>
          <p:cNvPicPr preferRelativeResize="0"/>
          <p:nvPr/>
        </p:nvPicPr>
        <p:blipFill rotWithShape="1">
          <a:blip r:embed="rId4">
            <a:alphaModFix/>
          </a:blip>
          <a:srcRect l="50428"/>
          <a:stretch/>
        </p:blipFill>
        <p:spPr>
          <a:xfrm>
            <a:off x="4611281" y="0"/>
            <a:ext cx="4532250" cy="5143502"/>
          </a:xfrm>
          <a:prstGeom prst="rect">
            <a:avLst/>
          </a:prstGeom>
          <a:noFill/>
          <a:ln>
            <a:noFill/>
          </a:ln>
        </p:spPr>
      </p:pic>
      <p:sp>
        <p:nvSpPr>
          <p:cNvPr id="194" name="Google Shape;194;p38"/>
          <p:cNvSpPr txBox="1">
            <a:spLocks noGrp="1"/>
          </p:cNvSpPr>
          <p:nvPr>
            <p:ph type="ctrTitle"/>
          </p:nvPr>
        </p:nvSpPr>
        <p:spPr>
          <a:xfrm>
            <a:off x="1316394" y="1125575"/>
            <a:ext cx="6498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Cyclistic bike-share</a:t>
            </a:r>
            <a:br>
              <a:rPr lang="en" dirty="0"/>
            </a:br>
            <a:r>
              <a:rPr lang="en" dirty="0"/>
              <a:t>Capstone Project</a:t>
            </a:r>
            <a:endParaRPr b="1" dirty="0">
              <a:solidFill>
                <a:schemeClr val="dk2"/>
              </a:solidFill>
              <a:latin typeface="Lora"/>
              <a:ea typeface="Lora"/>
              <a:cs typeface="Lora"/>
              <a:sym typeface="Lora"/>
            </a:endParaRPr>
          </a:p>
        </p:txBody>
      </p:sp>
      <p:sp>
        <p:nvSpPr>
          <p:cNvPr id="195" name="Google Shape;195;p38"/>
          <p:cNvSpPr txBox="1">
            <a:spLocks noGrp="1"/>
          </p:cNvSpPr>
          <p:nvPr>
            <p:ph type="subTitle" idx="1"/>
          </p:nvPr>
        </p:nvSpPr>
        <p:spPr>
          <a:xfrm>
            <a:off x="311100" y="3216704"/>
            <a:ext cx="8520600" cy="50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Cabin"/>
                <a:ea typeface="Cabin"/>
                <a:cs typeface="Cabin"/>
                <a:sym typeface="Cabin"/>
              </a:rPr>
              <a:t>Presented by : Lucas Lau</a:t>
            </a:r>
          </a:p>
          <a:p>
            <a:pPr marL="0" lvl="0" indent="0" algn="ctr" rtl="0">
              <a:spcBef>
                <a:spcPts val="0"/>
              </a:spcBef>
              <a:spcAft>
                <a:spcPts val="0"/>
              </a:spcAft>
              <a:buNone/>
            </a:pPr>
            <a:r>
              <a:rPr lang="en" sz="2400" dirty="0">
                <a:solidFill>
                  <a:schemeClr val="lt1"/>
                </a:solidFill>
              </a:rPr>
              <a:t>Last update: 05/01/2024</a:t>
            </a:r>
            <a:endParaRPr sz="2400" dirty="0">
              <a:solidFill>
                <a:schemeClr val="lt1"/>
              </a:solidFill>
              <a:latin typeface="Cabin"/>
              <a:ea typeface="Cabin"/>
              <a:cs typeface="Cabin"/>
              <a:sym typeface="Cabin"/>
            </a:endParaRPr>
          </a:p>
        </p:txBody>
      </p:sp>
      <p:pic>
        <p:nvPicPr>
          <p:cNvPr id="1026" name="Picture 2">
            <a:extLst>
              <a:ext uri="{FF2B5EF4-FFF2-40B4-BE49-F238E27FC236}">
                <a16:creationId xmlns:a16="http://schemas.microsoft.com/office/drawing/2014/main" id="{903A6C94-589E-E007-235A-9257D5CA4BC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556" b="94667" l="5778" r="95556">
                        <a14:foregroundMark x1="12889" y1="47111" x2="51111" y2="19556"/>
                        <a14:foregroundMark x1="12889" y1="32889" x2="37333" y2="16444"/>
                        <a14:foregroundMark x1="37333" y1="16444" x2="40889" y2="16444"/>
                        <a14:foregroundMark x1="61333" y1="12889" x2="82222" y2="42667"/>
                        <a14:foregroundMark x1="16889" y1="48000" x2="14667" y2="68000"/>
                        <a14:foregroundMark x1="10222" y1="37778" x2="5778" y2="64444"/>
                        <a14:foregroundMark x1="5778" y1="64444" x2="9778" y2="66667"/>
                        <a14:foregroundMark x1="36889" y1="41778" x2="50667" y2="61333"/>
                        <a14:foregroundMark x1="50667" y1="61333" x2="74667" y2="75111"/>
                        <a14:foregroundMark x1="74667" y1="75111" x2="77333" y2="41333"/>
                        <a14:foregroundMark x1="77333" y1="41333" x2="50222" y2="11111"/>
                        <a14:foregroundMark x1="50222" y1="11111" x2="58222" y2="9778"/>
                        <a14:foregroundMark x1="32444" y1="15556" x2="56000" y2="9333"/>
                        <a14:foregroundMark x1="56000" y1="9333" x2="72000" y2="26667"/>
                        <a14:foregroundMark x1="72000" y1="26667" x2="80000" y2="64889"/>
                        <a14:foregroundMark x1="80000" y1="64889" x2="47556" y2="86222"/>
                        <a14:foregroundMark x1="47556" y1="86222" x2="78667" y2="80889"/>
                        <a14:foregroundMark x1="78667" y1="80889" x2="91556" y2="44444"/>
                        <a14:foregroundMark x1="91556" y1="44444" x2="87111" y2="28444"/>
                        <a14:foregroundMark x1="42222" y1="5778" x2="53333" y2="3556"/>
                        <a14:foregroundMark x1="85333" y1="42667" x2="95556" y2="48444"/>
                        <a14:foregroundMark x1="53333" y1="88889" x2="49778" y2="94667"/>
                        <a14:foregroundMark x1="50222" y1="56000" x2="48444" y2="25778"/>
                        <a14:foregroundMark x1="38667" y1="36444" x2="55556" y2="44000"/>
                        <a14:foregroundMark x1="38667" y1="29778" x2="58667" y2="30222"/>
                        <a14:foregroundMark x1="50667" y1="29333" x2="69333" y2="46222"/>
                        <a14:foregroundMark x1="21333" y1="48444" x2="48000" y2="67556"/>
                        <a14:foregroundMark x1="38222" y1="38667" x2="24444" y2="77333"/>
                        <a14:foregroundMark x1="19556" y1="62222" x2="56444" y2="52889"/>
                        <a14:foregroundMark x1="42222" y1="59111" x2="36444" y2="51556"/>
                        <a14:foregroundMark x1="58667" y1="59556" x2="77333" y2="60000"/>
                        <a14:foregroundMark x1="58222" y1="63111" x2="77333" y2="54667"/>
                        <a14:foregroundMark x1="67556" y1="46222" x2="45778" y2="66667"/>
                        <a14:foregroundMark x1="61778" y1="47111" x2="66667" y2="60889"/>
                        <a14:foregroundMark x1="23111" y1="56889" x2="48444"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6877406" y="267849"/>
            <a:ext cx="1340503" cy="1340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1130852" y="325019"/>
            <a:ext cx="6879641"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GB" sz="2000" dirty="0"/>
              <a:t>Business Tasks:</a:t>
            </a:r>
            <a:br>
              <a:rPr lang="en-GB" sz="2000" dirty="0"/>
            </a:br>
            <a:r>
              <a:rPr lang="en-GB" sz="2000" dirty="0"/>
              <a:t>Enhancing Growth Through Strategic Marketing</a:t>
            </a:r>
          </a:p>
        </p:txBody>
      </p:sp>
      <p:grpSp>
        <p:nvGrpSpPr>
          <p:cNvPr id="323" name="Google Shape;323;p44"/>
          <p:cNvGrpSpPr/>
          <p:nvPr/>
        </p:nvGrpSpPr>
        <p:grpSpPr>
          <a:xfrm>
            <a:off x="1504757" y="1156619"/>
            <a:ext cx="1154479" cy="961175"/>
            <a:chOff x="1573150" y="3305631"/>
            <a:chExt cx="1659450" cy="1381594"/>
          </a:xfrm>
        </p:grpSpPr>
        <p:sp>
          <p:nvSpPr>
            <p:cNvPr id="324" name="Google Shape;324;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4"/>
          <p:cNvGrpSpPr/>
          <p:nvPr/>
        </p:nvGrpSpPr>
        <p:grpSpPr>
          <a:xfrm>
            <a:off x="4218797" y="1156619"/>
            <a:ext cx="1154479" cy="961175"/>
            <a:chOff x="1573150" y="3305631"/>
            <a:chExt cx="1659450" cy="1381594"/>
          </a:xfrm>
        </p:grpSpPr>
        <p:sp>
          <p:nvSpPr>
            <p:cNvPr id="330" name="Google Shape;330;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4"/>
          <p:cNvGrpSpPr/>
          <p:nvPr/>
        </p:nvGrpSpPr>
        <p:grpSpPr>
          <a:xfrm>
            <a:off x="6932836" y="1156619"/>
            <a:ext cx="1154479" cy="961175"/>
            <a:chOff x="1573150" y="3305631"/>
            <a:chExt cx="1659450" cy="1381594"/>
          </a:xfrm>
        </p:grpSpPr>
        <p:sp>
          <p:nvSpPr>
            <p:cNvPr id="336" name="Google Shape;336;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1" name="Google Shape;341;p44"/>
          <p:cNvCxnSpPr>
            <a:cxnSpLocks/>
          </p:cNvCxnSpPr>
          <p:nvPr/>
        </p:nvCxnSpPr>
        <p:spPr>
          <a:xfrm>
            <a:off x="1280721" y="1909903"/>
            <a:ext cx="6582558" cy="0"/>
          </a:xfrm>
          <a:prstGeom prst="straightConnector1">
            <a:avLst/>
          </a:prstGeom>
          <a:noFill/>
          <a:ln w="38100" cap="flat" cmpd="sng">
            <a:solidFill>
              <a:schemeClr val="accent6"/>
            </a:solidFill>
            <a:prstDash val="dot"/>
            <a:round/>
            <a:headEnd type="none" w="med" len="med"/>
            <a:tailEnd type="none" w="med" len="med"/>
          </a:ln>
        </p:spPr>
      </p:cxnSp>
      <p:sp>
        <p:nvSpPr>
          <p:cNvPr id="342" name="Google Shape;342;p44"/>
          <p:cNvSpPr txBox="1"/>
          <p:nvPr/>
        </p:nvSpPr>
        <p:spPr>
          <a:xfrm>
            <a:off x="1220299"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lt1"/>
                </a:solidFill>
                <a:latin typeface="Lora"/>
                <a:ea typeface="Lora"/>
                <a:cs typeface="Lora"/>
                <a:sym typeface="Lora"/>
              </a:rPr>
              <a:t>Current</a:t>
            </a:r>
            <a:endParaRPr sz="1600" b="1" dirty="0">
              <a:solidFill>
                <a:schemeClr val="lt1"/>
              </a:solidFill>
              <a:latin typeface="Lora"/>
              <a:ea typeface="Lora"/>
              <a:cs typeface="Lora"/>
              <a:sym typeface="Lora"/>
            </a:endParaRPr>
          </a:p>
        </p:txBody>
      </p:sp>
      <p:sp>
        <p:nvSpPr>
          <p:cNvPr id="343" name="Google Shape;343;p44"/>
          <p:cNvSpPr txBox="1"/>
          <p:nvPr/>
        </p:nvSpPr>
        <p:spPr>
          <a:xfrm>
            <a:off x="3942321"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ora"/>
                <a:ea typeface="Lora"/>
                <a:cs typeface="Lora"/>
                <a:sym typeface="Lora"/>
              </a:rPr>
              <a:t>Insgiht</a:t>
            </a:r>
            <a:endParaRPr sz="1600" b="1" dirty="0">
              <a:solidFill>
                <a:schemeClr val="lt1"/>
              </a:solidFill>
              <a:latin typeface="Lora"/>
              <a:ea typeface="Lora"/>
              <a:cs typeface="Lora"/>
              <a:sym typeface="Lora"/>
            </a:endParaRPr>
          </a:p>
        </p:txBody>
      </p:sp>
      <p:sp>
        <p:nvSpPr>
          <p:cNvPr id="344" name="Google Shape;344;p44"/>
          <p:cNvSpPr txBox="1"/>
          <p:nvPr/>
        </p:nvSpPr>
        <p:spPr>
          <a:xfrm>
            <a:off x="6664700"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ora"/>
                <a:ea typeface="Lora"/>
                <a:cs typeface="Lora"/>
                <a:sym typeface="Lora"/>
              </a:rPr>
              <a:t>NOW</a:t>
            </a:r>
            <a:endParaRPr sz="1600" b="1" dirty="0">
              <a:solidFill>
                <a:schemeClr val="lt1"/>
              </a:solidFill>
              <a:latin typeface="Lora"/>
              <a:ea typeface="Lora"/>
              <a:cs typeface="Lora"/>
              <a:sym typeface="Lora"/>
            </a:endParaRPr>
          </a:p>
        </p:txBody>
      </p:sp>
      <p:sp>
        <p:nvSpPr>
          <p:cNvPr id="345" name="Google Shape;345;p44"/>
          <p:cNvSpPr txBox="1"/>
          <p:nvPr/>
        </p:nvSpPr>
        <p:spPr>
          <a:xfrm>
            <a:off x="807799" y="238652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Current Marketing Strategy</a:t>
            </a:r>
          </a:p>
        </p:txBody>
      </p:sp>
      <p:cxnSp>
        <p:nvCxnSpPr>
          <p:cNvPr id="7" name="Straight Connector 6">
            <a:extLst>
              <a:ext uri="{FF2B5EF4-FFF2-40B4-BE49-F238E27FC236}">
                <a16:creationId xmlns:a16="http://schemas.microsoft.com/office/drawing/2014/main" id="{99550073-368C-6930-8019-1C02129C8A47}"/>
              </a:ext>
            </a:extLst>
          </p:cNvPr>
          <p:cNvCxnSpPr>
            <a:cxnSpLocks/>
          </p:cNvCxnSpPr>
          <p:nvPr/>
        </p:nvCxnSpPr>
        <p:spPr>
          <a:xfrm>
            <a:off x="3246855" y="2317896"/>
            <a:ext cx="0" cy="179361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03D1FE22-C655-BF14-C810-F06D41F1C456}"/>
              </a:ext>
            </a:extLst>
          </p:cNvPr>
          <p:cNvCxnSpPr>
            <a:cxnSpLocks/>
          </p:cNvCxnSpPr>
          <p:nvPr/>
        </p:nvCxnSpPr>
        <p:spPr>
          <a:xfrm>
            <a:off x="6016368" y="2317896"/>
            <a:ext cx="0" cy="1793615"/>
          </a:xfrm>
          <a:prstGeom prst="line">
            <a:avLst/>
          </a:prstGeom>
        </p:spPr>
        <p:style>
          <a:lnRef idx="1">
            <a:schemeClr val="accent6"/>
          </a:lnRef>
          <a:fillRef idx="0">
            <a:schemeClr val="accent6"/>
          </a:fillRef>
          <a:effectRef idx="0">
            <a:schemeClr val="accent6"/>
          </a:effectRef>
          <a:fontRef idx="minor">
            <a:schemeClr val="tx1"/>
          </a:fontRef>
        </p:style>
      </p:cxnSp>
      <p:sp>
        <p:nvSpPr>
          <p:cNvPr id="12" name="Google Shape;345;p44">
            <a:extLst>
              <a:ext uri="{FF2B5EF4-FFF2-40B4-BE49-F238E27FC236}">
                <a16:creationId xmlns:a16="http://schemas.microsoft.com/office/drawing/2014/main" id="{0B316561-B276-C1BD-14EA-AB8F3B8FE191}"/>
              </a:ext>
            </a:extLst>
          </p:cNvPr>
          <p:cNvSpPr txBox="1"/>
          <p:nvPr/>
        </p:nvSpPr>
        <p:spPr>
          <a:xfrm>
            <a:off x="3492031" y="275335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Strategic Shift </a:t>
            </a:r>
            <a:br>
              <a:rPr lang="en-GB" b="1" dirty="0">
                <a:solidFill>
                  <a:schemeClr val="accent1">
                    <a:lumMod val="50000"/>
                  </a:schemeClr>
                </a:solidFill>
                <a:latin typeface="Cabin Medium"/>
                <a:ea typeface="Cabin Medium"/>
                <a:cs typeface="Cabin Medium"/>
                <a:sym typeface="Cabin Medium"/>
              </a:rPr>
            </a:br>
            <a:r>
              <a:rPr lang="en-GB" b="1" dirty="0">
                <a:solidFill>
                  <a:schemeClr val="accent1">
                    <a:lumMod val="50000"/>
                  </a:schemeClr>
                </a:solidFill>
                <a:latin typeface="Cabin Medium"/>
                <a:ea typeface="Cabin Medium"/>
                <a:cs typeface="Cabin Medium"/>
                <a:sym typeface="Cabin Medium"/>
              </a:rPr>
              <a:t>in Focus</a:t>
            </a:r>
          </a:p>
        </p:txBody>
      </p:sp>
      <p:sp>
        <p:nvSpPr>
          <p:cNvPr id="13" name="Google Shape;345;p44">
            <a:extLst>
              <a:ext uri="{FF2B5EF4-FFF2-40B4-BE49-F238E27FC236}">
                <a16:creationId xmlns:a16="http://schemas.microsoft.com/office/drawing/2014/main" id="{76567352-0611-BD42-4E4F-A36427977A19}"/>
              </a:ext>
            </a:extLst>
          </p:cNvPr>
          <p:cNvSpPr txBox="1"/>
          <p:nvPr/>
        </p:nvSpPr>
        <p:spPr>
          <a:xfrm>
            <a:off x="6184850" y="238652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Targeted Marketing Initiatives</a:t>
            </a:r>
          </a:p>
        </p:txBody>
      </p:sp>
      <p:sp>
        <p:nvSpPr>
          <p:cNvPr id="16" name="Google Shape;345;p44">
            <a:extLst>
              <a:ext uri="{FF2B5EF4-FFF2-40B4-BE49-F238E27FC236}">
                <a16:creationId xmlns:a16="http://schemas.microsoft.com/office/drawing/2014/main" id="{C873DA96-2A6A-EC9A-457F-3E6297C38F67}"/>
              </a:ext>
            </a:extLst>
          </p:cNvPr>
          <p:cNvSpPr txBox="1"/>
          <p:nvPr/>
        </p:nvSpPr>
        <p:spPr>
          <a:xfrm>
            <a:off x="6184850" y="308987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Rationale and Potential Impact</a:t>
            </a:r>
          </a:p>
        </p:txBody>
      </p:sp>
      <p:sp>
        <p:nvSpPr>
          <p:cNvPr id="22" name="Google Shape;345;p44">
            <a:extLst>
              <a:ext uri="{FF2B5EF4-FFF2-40B4-BE49-F238E27FC236}">
                <a16:creationId xmlns:a16="http://schemas.microsoft.com/office/drawing/2014/main" id="{B39EB1EC-130E-D225-20D5-AF5EE07E2030}"/>
              </a:ext>
            </a:extLst>
          </p:cNvPr>
          <p:cNvSpPr txBox="1"/>
          <p:nvPr/>
        </p:nvSpPr>
        <p:spPr>
          <a:xfrm>
            <a:off x="779880" y="308987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Customer Segmentation</a:t>
            </a:r>
          </a:p>
        </p:txBody>
      </p:sp>
    </p:spTree>
    <p:extLst>
      <p:ext uri="{BB962C8B-B14F-4D97-AF65-F5344CB8AC3E}">
        <p14:creationId xmlns:p14="http://schemas.microsoft.com/office/powerpoint/2010/main" val="2411999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1130852" y="325018"/>
            <a:ext cx="6879641"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GB" sz="2000" dirty="0"/>
              <a:t>Business Tasks:</a:t>
            </a:r>
            <a:br>
              <a:rPr lang="en-GB" sz="2000" dirty="0"/>
            </a:br>
            <a:r>
              <a:rPr lang="en-GB" sz="2000" dirty="0"/>
              <a:t>Enhancing Growth Through Strategic Marketing</a:t>
            </a:r>
          </a:p>
        </p:txBody>
      </p:sp>
      <p:grpSp>
        <p:nvGrpSpPr>
          <p:cNvPr id="323" name="Google Shape;323;p44"/>
          <p:cNvGrpSpPr/>
          <p:nvPr/>
        </p:nvGrpSpPr>
        <p:grpSpPr>
          <a:xfrm>
            <a:off x="2604131" y="1156618"/>
            <a:ext cx="1154479" cy="961175"/>
            <a:chOff x="1573150" y="3305631"/>
            <a:chExt cx="1659450" cy="1381594"/>
          </a:xfrm>
        </p:grpSpPr>
        <p:sp>
          <p:nvSpPr>
            <p:cNvPr id="324" name="Google Shape;324;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4"/>
          <p:cNvGrpSpPr/>
          <p:nvPr/>
        </p:nvGrpSpPr>
        <p:grpSpPr>
          <a:xfrm>
            <a:off x="5586947" y="1156618"/>
            <a:ext cx="1154479" cy="961175"/>
            <a:chOff x="1573150" y="3305631"/>
            <a:chExt cx="1659450" cy="1381594"/>
          </a:xfrm>
        </p:grpSpPr>
        <p:sp>
          <p:nvSpPr>
            <p:cNvPr id="330" name="Google Shape;330;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4"/>
          <p:cNvGrpSpPr/>
          <p:nvPr/>
        </p:nvGrpSpPr>
        <p:grpSpPr>
          <a:xfrm>
            <a:off x="7562515" y="1156618"/>
            <a:ext cx="1154479" cy="961175"/>
            <a:chOff x="1573150" y="3305631"/>
            <a:chExt cx="1659450" cy="1381594"/>
          </a:xfrm>
        </p:grpSpPr>
        <p:sp>
          <p:nvSpPr>
            <p:cNvPr id="336" name="Google Shape;336;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1" name="Google Shape;341;p44"/>
          <p:cNvCxnSpPr>
            <a:cxnSpLocks/>
          </p:cNvCxnSpPr>
          <p:nvPr/>
        </p:nvCxnSpPr>
        <p:spPr>
          <a:xfrm>
            <a:off x="1280721" y="1909902"/>
            <a:ext cx="7367469" cy="0"/>
          </a:xfrm>
          <a:prstGeom prst="straightConnector1">
            <a:avLst/>
          </a:prstGeom>
          <a:noFill/>
          <a:ln w="38100" cap="flat" cmpd="sng">
            <a:solidFill>
              <a:schemeClr val="accent6"/>
            </a:solidFill>
            <a:prstDash val="dot"/>
            <a:round/>
            <a:headEnd type="none" w="med" len="med"/>
            <a:tailEnd type="none" w="med" len="med"/>
          </a:ln>
        </p:spPr>
      </p:cxnSp>
      <p:sp>
        <p:nvSpPr>
          <p:cNvPr id="342" name="Google Shape;342;p44"/>
          <p:cNvSpPr txBox="1"/>
          <p:nvPr/>
        </p:nvSpPr>
        <p:spPr>
          <a:xfrm>
            <a:off x="2319673" y="1426618"/>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rgbClr val="002060"/>
                </a:solidFill>
                <a:latin typeface="Lora"/>
                <a:ea typeface="Lora"/>
                <a:cs typeface="Lora"/>
                <a:sym typeface="Lora"/>
              </a:rPr>
              <a:t>Current</a:t>
            </a:r>
            <a:endParaRPr sz="1600" b="1" dirty="0">
              <a:solidFill>
                <a:srgbClr val="002060"/>
              </a:solidFill>
              <a:latin typeface="Lora"/>
              <a:ea typeface="Lora"/>
              <a:cs typeface="Lora"/>
              <a:sym typeface="Lora"/>
            </a:endParaRPr>
          </a:p>
        </p:txBody>
      </p:sp>
      <p:sp>
        <p:nvSpPr>
          <p:cNvPr id="343" name="Google Shape;343;p44"/>
          <p:cNvSpPr txBox="1"/>
          <p:nvPr/>
        </p:nvSpPr>
        <p:spPr>
          <a:xfrm>
            <a:off x="5310471" y="1426618"/>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ora"/>
                <a:ea typeface="Lora"/>
                <a:cs typeface="Lora"/>
                <a:sym typeface="Lora"/>
              </a:rPr>
              <a:t>Insgiht</a:t>
            </a:r>
            <a:endParaRPr sz="1600" b="1" dirty="0">
              <a:solidFill>
                <a:schemeClr val="lt1"/>
              </a:solidFill>
              <a:latin typeface="Lora"/>
              <a:ea typeface="Lora"/>
              <a:cs typeface="Lora"/>
              <a:sym typeface="Lora"/>
            </a:endParaRPr>
          </a:p>
        </p:txBody>
      </p:sp>
      <p:sp>
        <p:nvSpPr>
          <p:cNvPr id="344" name="Google Shape;344;p44"/>
          <p:cNvSpPr txBox="1"/>
          <p:nvPr/>
        </p:nvSpPr>
        <p:spPr>
          <a:xfrm>
            <a:off x="7294379" y="1426618"/>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ora"/>
                <a:ea typeface="Lora"/>
                <a:cs typeface="Lora"/>
                <a:sym typeface="Lora"/>
              </a:rPr>
              <a:t>NOW</a:t>
            </a:r>
            <a:endParaRPr sz="1600" b="1" dirty="0">
              <a:solidFill>
                <a:schemeClr val="lt1"/>
              </a:solidFill>
              <a:latin typeface="Lora"/>
              <a:ea typeface="Lora"/>
              <a:cs typeface="Lora"/>
              <a:sym typeface="Lora"/>
            </a:endParaRPr>
          </a:p>
        </p:txBody>
      </p:sp>
      <p:sp>
        <p:nvSpPr>
          <p:cNvPr id="345" name="Google Shape;345;p44"/>
          <p:cNvSpPr txBox="1"/>
          <p:nvPr/>
        </p:nvSpPr>
        <p:spPr>
          <a:xfrm>
            <a:off x="570115" y="2235386"/>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Current Marketing Strategy</a:t>
            </a:r>
          </a:p>
        </p:txBody>
      </p:sp>
      <p:cxnSp>
        <p:nvCxnSpPr>
          <p:cNvPr id="7" name="Straight Connector 6">
            <a:extLst>
              <a:ext uri="{FF2B5EF4-FFF2-40B4-BE49-F238E27FC236}">
                <a16:creationId xmlns:a16="http://schemas.microsoft.com/office/drawing/2014/main" id="{99550073-368C-6930-8019-1C02129C8A47}"/>
              </a:ext>
            </a:extLst>
          </p:cNvPr>
          <p:cNvCxnSpPr>
            <a:cxnSpLocks/>
          </p:cNvCxnSpPr>
          <p:nvPr/>
        </p:nvCxnSpPr>
        <p:spPr>
          <a:xfrm>
            <a:off x="5347058" y="2317895"/>
            <a:ext cx="0" cy="179361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03D1FE22-C655-BF14-C810-F06D41F1C456}"/>
              </a:ext>
            </a:extLst>
          </p:cNvPr>
          <p:cNvCxnSpPr>
            <a:cxnSpLocks/>
          </p:cNvCxnSpPr>
          <p:nvPr/>
        </p:nvCxnSpPr>
        <p:spPr>
          <a:xfrm>
            <a:off x="6825513" y="2322497"/>
            <a:ext cx="0" cy="1793615"/>
          </a:xfrm>
          <a:prstGeom prst="line">
            <a:avLst/>
          </a:prstGeom>
        </p:spPr>
        <p:style>
          <a:lnRef idx="1">
            <a:schemeClr val="accent6"/>
          </a:lnRef>
          <a:fillRef idx="0">
            <a:schemeClr val="accent6"/>
          </a:fillRef>
          <a:effectRef idx="0">
            <a:schemeClr val="accent6"/>
          </a:effectRef>
          <a:fontRef idx="minor">
            <a:schemeClr val="tx1"/>
          </a:fontRef>
        </p:style>
      </p:cxnSp>
      <p:sp>
        <p:nvSpPr>
          <p:cNvPr id="12" name="Google Shape;345;p44">
            <a:extLst>
              <a:ext uri="{FF2B5EF4-FFF2-40B4-BE49-F238E27FC236}">
                <a16:creationId xmlns:a16="http://schemas.microsoft.com/office/drawing/2014/main" id="{0B316561-B276-C1BD-14EA-AB8F3B8FE191}"/>
              </a:ext>
            </a:extLst>
          </p:cNvPr>
          <p:cNvSpPr txBox="1"/>
          <p:nvPr/>
        </p:nvSpPr>
        <p:spPr>
          <a:xfrm>
            <a:off x="4964455" y="2406903"/>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Strategic Shift </a:t>
            </a:r>
            <a:br>
              <a:rPr lang="en-GB" b="1" dirty="0">
                <a:solidFill>
                  <a:schemeClr val="accent1">
                    <a:lumMod val="50000"/>
                  </a:schemeClr>
                </a:solidFill>
                <a:latin typeface="Cabin Medium"/>
                <a:ea typeface="Cabin Medium"/>
                <a:cs typeface="Cabin Medium"/>
                <a:sym typeface="Cabin Medium"/>
              </a:rPr>
            </a:br>
            <a:r>
              <a:rPr lang="en-GB" b="1" dirty="0">
                <a:solidFill>
                  <a:schemeClr val="accent1">
                    <a:lumMod val="50000"/>
                  </a:schemeClr>
                </a:solidFill>
                <a:latin typeface="Cabin Medium"/>
                <a:ea typeface="Cabin Medium"/>
                <a:cs typeface="Cabin Medium"/>
                <a:sym typeface="Cabin Medium"/>
              </a:rPr>
              <a:t>in Focus</a:t>
            </a:r>
          </a:p>
        </p:txBody>
      </p:sp>
      <p:sp>
        <p:nvSpPr>
          <p:cNvPr id="13" name="Google Shape;345;p44">
            <a:extLst>
              <a:ext uri="{FF2B5EF4-FFF2-40B4-BE49-F238E27FC236}">
                <a16:creationId xmlns:a16="http://schemas.microsoft.com/office/drawing/2014/main" id="{76567352-0611-BD42-4E4F-A36427977A19}"/>
              </a:ext>
            </a:extLst>
          </p:cNvPr>
          <p:cNvSpPr txBox="1"/>
          <p:nvPr/>
        </p:nvSpPr>
        <p:spPr>
          <a:xfrm>
            <a:off x="6752379" y="2386528"/>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Targeted Marketing Initiatives</a:t>
            </a:r>
          </a:p>
        </p:txBody>
      </p:sp>
      <p:sp>
        <p:nvSpPr>
          <p:cNvPr id="16" name="Google Shape;345;p44">
            <a:extLst>
              <a:ext uri="{FF2B5EF4-FFF2-40B4-BE49-F238E27FC236}">
                <a16:creationId xmlns:a16="http://schemas.microsoft.com/office/drawing/2014/main" id="{C873DA96-2A6A-EC9A-457F-3E6297C38F67}"/>
              </a:ext>
            </a:extLst>
          </p:cNvPr>
          <p:cNvSpPr txBox="1"/>
          <p:nvPr/>
        </p:nvSpPr>
        <p:spPr>
          <a:xfrm>
            <a:off x="6752379" y="3089878"/>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Rationale and Potential Impact</a:t>
            </a:r>
          </a:p>
        </p:txBody>
      </p:sp>
      <p:sp>
        <p:nvSpPr>
          <p:cNvPr id="22" name="Google Shape;345;p44">
            <a:extLst>
              <a:ext uri="{FF2B5EF4-FFF2-40B4-BE49-F238E27FC236}">
                <a16:creationId xmlns:a16="http://schemas.microsoft.com/office/drawing/2014/main" id="{B39EB1EC-130E-D225-20D5-AF5EE07E2030}"/>
              </a:ext>
            </a:extLst>
          </p:cNvPr>
          <p:cNvSpPr txBox="1"/>
          <p:nvPr/>
        </p:nvSpPr>
        <p:spPr>
          <a:xfrm>
            <a:off x="2997063" y="2241377"/>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Customer Segmentation</a:t>
            </a:r>
          </a:p>
        </p:txBody>
      </p:sp>
      <p:sp>
        <p:nvSpPr>
          <p:cNvPr id="3" name="TextBox 2">
            <a:extLst>
              <a:ext uri="{FF2B5EF4-FFF2-40B4-BE49-F238E27FC236}">
                <a16:creationId xmlns:a16="http://schemas.microsoft.com/office/drawing/2014/main" id="{1F874C83-92E9-FC52-CAD5-D6830D5950E4}"/>
              </a:ext>
            </a:extLst>
          </p:cNvPr>
          <p:cNvSpPr txBox="1"/>
          <p:nvPr/>
        </p:nvSpPr>
        <p:spPr>
          <a:xfrm>
            <a:off x="366876" y="2626105"/>
            <a:ext cx="2628278" cy="1446550"/>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Historical Approach: </a:t>
            </a:r>
            <a:r>
              <a:rPr lang="en-GB" sz="1100" dirty="0">
                <a:solidFill>
                  <a:schemeClr val="bg1"/>
                </a:solidFill>
                <a:latin typeface="Cabin Medium"/>
                <a:ea typeface="Cabin Medium"/>
                <a:cs typeface="Cabin Medium"/>
                <a:sym typeface="Cabin Medium"/>
              </a:rPr>
              <a:t>Focused on building general awareness and catering to a broad audience.</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Flexible Pricing: </a:t>
            </a:r>
            <a:r>
              <a:rPr lang="en-GB" sz="1100" dirty="0">
                <a:solidFill>
                  <a:schemeClr val="bg1"/>
                </a:solidFill>
                <a:latin typeface="Cabin Medium"/>
                <a:ea typeface="Cabin Medium"/>
                <a:cs typeface="Cabin Medium"/>
                <a:sym typeface="Cabin Medium"/>
              </a:rPr>
              <a:t>Introduced diverse plans including single-ride passes, full-day passes, and annual memberships to accommodate varying customer needs</a:t>
            </a:r>
          </a:p>
        </p:txBody>
      </p:sp>
      <p:sp>
        <p:nvSpPr>
          <p:cNvPr id="4" name="TextBox 3">
            <a:extLst>
              <a:ext uri="{FF2B5EF4-FFF2-40B4-BE49-F238E27FC236}">
                <a16:creationId xmlns:a16="http://schemas.microsoft.com/office/drawing/2014/main" id="{DE0CC7AB-6431-249F-AC07-29035531BBC7}"/>
              </a:ext>
            </a:extLst>
          </p:cNvPr>
          <p:cNvSpPr txBox="1"/>
          <p:nvPr/>
        </p:nvSpPr>
        <p:spPr>
          <a:xfrm>
            <a:off x="2718780" y="2626105"/>
            <a:ext cx="2628278" cy="1277273"/>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Casual Riders: </a:t>
            </a:r>
            <a:r>
              <a:rPr lang="en-GB" sz="1100" dirty="0">
                <a:solidFill>
                  <a:schemeClr val="bg1"/>
                </a:solidFill>
                <a:latin typeface="Cabin Medium"/>
                <a:ea typeface="Cabin Medium"/>
                <a:cs typeface="Cabin Medium"/>
                <a:sym typeface="Cabin Medium"/>
              </a:rPr>
              <a:t>Customers who opt for single-ride or full-day passes, often using the service sporadically.</a:t>
            </a:r>
          </a:p>
          <a:p>
            <a:pPr marL="285750" lvl="0" indent="-285750" rtl="0">
              <a:spcBef>
                <a:spcPts val="0"/>
              </a:spcBef>
              <a:spcAft>
                <a:spcPts val="0"/>
              </a:spcAft>
              <a:buFont typeface="Wingdings" panose="05000000000000000000" pitchFamily="2" charset="2"/>
              <a:buChar char="Ø"/>
            </a:pPr>
            <a:r>
              <a:rPr lang="en-GB" sz="1100" b="1" dirty="0" err="1">
                <a:solidFill>
                  <a:schemeClr val="accent6">
                    <a:lumMod val="75000"/>
                  </a:schemeClr>
                </a:solidFill>
                <a:latin typeface="Cabin Medium"/>
                <a:ea typeface="Cabin Medium"/>
                <a:cs typeface="Cabin Medium"/>
                <a:sym typeface="Cabin Medium"/>
              </a:rPr>
              <a:t>Cyclistic</a:t>
            </a:r>
            <a:r>
              <a:rPr lang="en-GB" sz="1100" b="1" dirty="0">
                <a:solidFill>
                  <a:schemeClr val="accent6">
                    <a:lumMod val="75000"/>
                  </a:schemeClr>
                </a:solidFill>
                <a:latin typeface="Cabin Medium"/>
                <a:ea typeface="Cabin Medium"/>
                <a:cs typeface="Cabin Medium"/>
                <a:sym typeface="Cabin Medium"/>
              </a:rPr>
              <a:t> Members: </a:t>
            </a:r>
            <a:r>
              <a:rPr lang="en-GB" sz="1100" dirty="0">
                <a:solidFill>
                  <a:schemeClr val="bg1"/>
                </a:solidFill>
                <a:latin typeface="Cabin Medium"/>
                <a:ea typeface="Cabin Medium"/>
                <a:cs typeface="Cabin Medium"/>
                <a:sym typeface="Cabin Medium"/>
              </a:rPr>
              <a:t>Customers who commit to annual memberships, indicating a longer-term relationship with the service.</a:t>
            </a:r>
          </a:p>
        </p:txBody>
      </p:sp>
    </p:spTree>
    <p:extLst>
      <p:ext uri="{BB962C8B-B14F-4D97-AF65-F5344CB8AC3E}">
        <p14:creationId xmlns:p14="http://schemas.microsoft.com/office/powerpoint/2010/main" val="367755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1130852" y="325019"/>
            <a:ext cx="6879641"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GB" sz="2000" dirty="0"/>
              <a:t>Business Tasks:</a:t>
            </a:r>
            <a:br>
              <a:rPr lang="en-GB" sz="2000" dirty="0"/>
            </a:br>
            <a:r>
              <a:rPr lang="en-GB" sz="2000" dirty="0"/>
              <a:t>Enhancing Growth Through Strategic Marketing</a:t>
            </a:r>
          </a:p>
        </p:txBody>
      </p:sp>
      <p:grpSp>
        <p:nvGrpSpPr>
          <p:cNvPr id="323" name="Google Shape;323;p44"/>
          <p:cNvGrpSpPr/>
          <p:nvPr/>
        </p:nvGrpSpPr>
        <p:grpSpPr>
          <a:xfrm>
            <a:off x="1104127" y="1156619"/>
            <a:ext cx="1154479" cy="961175"/>
            <a:chOff x="1573150" y="3305631"/>
            <a:chExt cx="1659450" cy="1381594"/>
          </a:xfrm>
        </p:grpSpPr>
        <p:sp>
          <p:nvSpPr>
            <p:cNvPr id="324" name="Google Shape;324;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4"/>
          <p:cNvGrpSpPr/>
          <p:nvPr/>
        </p:nvGrpSpPr>
        <p:grpSpPr>
          <a:xfrm>
            <a:off x="4218797" y="1156619"/>
            <a:ext cx="1154479" cy="961175"/>
            <a:chOff x="1573150" y="3305631"/>
            <a:chExt cx="1659450" cy="1381594"/>
          </a:xfrm>
        </p:grpSpPr>
        <p:sp>
          <p:nvSpPr>
            <p:cNvPr id="330" name="Google Shape;330;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4"/>
          <p:cNvGrpSpPr/>
          <p:nvPr/>
        </p:nvGrpSpPr>
        <p:grpSpPr>
          <a:xfrm>
            <a:off x="7551583" y="1156619"/>
            <a:ext cx="1154479" cy="961175"/>
            <a:chOff x="1573150" y="3305631"/>
            <a:chExt cx="1659450" cy="1381594"/>
          </a:xfrm>
        </p:grpSpPr>
        <p:sp>
          <p:nvSpPr>
            <p:cNvPr id="336" name="Google Shape;336;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1" name="Google Shape;341;p44"/>
          <p:cNvCxnSpPr>
            <a:cxnSpLocks/>
          </p:cNvCxnSpPr>
          <p:nvPr/>
        </p:nvCxnSpPr>
        <p:spPr>
          <a:xfrm>
            <a:off x="1032812" y="1909903"/>
            <a:ext cx="7236259" cy="0"/>
          </a:xfrm>
          <a:prstGeom prst="straightConnector1">
            <a:avLst/>
          </a:prstGeom>
          <a:noFill/>
          <a:ln w="38100" cap="flat" cmpd="sng">
            <a:solidFill>
              <a:schemeClr val="accent6"/>
            </a:solidFill>
            <a:prstDash val="dot"/>
            <a:round/>
            <a:headEnd type="none" w="med" len="med"/>
            <a:tailEnd type="none" w="med" len="med"/>
          </a:ln>
        </p:spPr>
      </p:cxnSp>
      <p:sp>
        <p:nvSpPr>
          <p:cNvPr id="342" name="Google Shape;342;p44"/>
          <p:cNvSpPr txBox="1"/>
          <p:nvPr/>
        </p:nvSpPr>
        <p:spPr>
          <a:xfrm>
            <a:off x="819669"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lt1"/>
                </a:solidFill>
                <a:latin typeface="Lora"/>
                <a:ea typeface="Lora"/>
                <a:cs typeface="Lora"/>
                <a:sym typeface="Lora"/>
              </a:rPr>
              <a:t>Current</a:t>
            </a:r>
            <a:endParaRPr sz="1600" b="1" dirty="0">
              <a:solidFill>
                <a:schemeClr val="lt1"/>
              </a:solidFill>
              <a:latin typeface="Lora"/>
              <a:ea typeface="Lora"/>
              <a:cs typeface="Lora"/>
              <a:sym typeface="Lora"/>
            </a:endParaRPr>
          </a:p>
        </p:txBody>
      </p:sp>
      <p:sp>
        <p:nvSpPr>
          <p:cNvPr id="343" name="Google Shape;343;p44"/>
          <p:cNvSpPr txBox="1"/>
          <p:nvPr/>
        </p:nvSpPr>
        <p:spPr>
          <a:xfrm>
            <a:off x="3942321"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002060"/>
                </a:solidFill>
                <a:latin typeface="Lora"/>
                <a:ea typeface="Lora"/>
                <a:cs typeface="Lora"/>
                <a:sym typeface="Lora"/>
              </a:rPr>
              <a:t>Insgiht</a:t>
            </a:r>
            <a:endParaRPr sz="1600" b="1" dirty="0">
              <a:solidFill>
                <a:srgbClr val="002060"/>
              </a:solidFill>
              <a:latin typeface="Lora"/>
              <a:ea typeface="Lora"/>
              <a:cs typeface="Lora"/>
              <a:sym typeface="Lora"/>
            </a:endParaRPr>
          </a:p>
        </p:txBody>
      </p:sp>
      <p:sp>
        <p:nvSpPr>
          <p:cNvPr id="344" name="Google Shape;344;p44"/>
          <p:cNvSpPr txBox="1"/>
          <p:nvPr/>
        </p:nvSpPr>
        <p:spPr>
          <a:xfrm>
            <a:off x="7283447"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ora"/>
                <a:ea typeface="Lora"/>
                <a:cs typeface="Lora"/>
                <a:sym typeface="Lora"/>
              </a:rPr>
              <a:t>NOW</a:t>
            </a:r>
            <a:endParaRPr sz="1600" b="1" dirty="0">
              <a:solidFill>
                <a:schemeClr val="lt1"/>
              </a:solidFill>
              <a:latin typeface="Lora"/>
              <a:ea typeface="Lora"/>
              <a:cs typeface="Lora"/>
              <a:sym typeface="Lora"/>
            </a:endParaRPr>
          </a:p>
        </p:txBody>
      </p:sp>
      <p:sp>
        <p:nvSpPr>
          <p:cNvPr id="345" name="Google Shape;345;p44"/>
          <p:cNvSpPr txBox="1"/>
          <p:nvPr/>
        </p:nvSpPr>
        <p:spPr>
          <a:xfrm>
            <a:off x="386780" y="238652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Current Marketing Strategy</a:t>
            </a:r>
          </a:p>
        </p:txBody>
      </p:sp>
      <p:cxnSp>
        <p:nvCxnSpPr>
          <p:cNvPr id="7" name="Straight Connector 6">
            <a:extLst>
              <a:ext uri="{FF2B5EF4-FFF2-40B4-BE49-F238E27FC236}">
                <a16:creationId xmlns:a16="http://schemas.microsoft.com/office/drawing/2014/main" id="{99550073-368C-6930-8019-1C02129C8A47}"/>
              </a:ext>
            </a:extLst>
          </p:cNvPr>
          <p:cNvCxnSpPr>
            <a:cxnSpLocks/>
          </p:cNvCxnSpPr>
          <p:nvPr/>
        </p:nvCxnSpPr>
        <p:spPr>
          <a:xfrm>
            <a:off x="2825836" y="2317896"/>
            <a:ext cx="0" cy="179361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03D1FE22-C655-BF14-C810-F06D41F1C456}"/>
              </a:ext>
            </a:extLst>
          </p:cNvPr>
          <p:cNvCxnSpPr>
            <a:cxnSpLocks/>
          </p:cNvCxnSpPr>
          <p:nvPr/>
        </p:nvCxnSpPr>
        <p:spPr>
          <a:xfrm>
            <a:off x="6562377" y="2317896"/>
            <a:ext cx="0" cy="1793615"/>
          </a:xfrm>
          <a:prstGeom prst="line">
            <a:avLst/>
          </a:prstGeom>
        </p:spPr>
        <p:style>
          <a:lnRef idx="1">
            <a:schemeClr val="accent6"/>
          </a:lnRef>
          <a:fillRef idx="0">
            <a:schemeClr val="accent6"/>
          </a:fillRef>
          <a:effectRef idx="0">
            <a:schemeClr val="accent6"/>
          </a:effectRef>
          <a:fontRef idx="minor">
            <a:schemeClr val="tx1"/>
          </a:fontRef>
        </p:style>
      </p:cxnSp>
      <p:sp>
        <p:nvSpPr>
          <p:cNvPr id="12" name="Google Shape;345;p44">
            <a:extLst>
              <a:ext uri="{FF2B5EF4-FFF2-40B4-BE49-F238E27FC236}">
                <a16:creationId xmlns:a16="http://schemas.microsoft.com/office/drawing/2014/main" id="{0B316561-B276-C1BD-14EA-AB8F3B8FE191}"/>
              </a:ext>
            </a:extLst>
          </p:cNvPr>
          <p:cNvSpPr txBox="1"/>
          <p:nvPr/>
        </p:nvSpPr>
        <p:spPr>
          <a:xfrm>
            <a:off x="3492031" y="2204165"/>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Strategic Shift </a:t>
            </a:r>
            <a:br>
              <a:rPr lang="en-GB" b="1" dirty="0">
                <a:solidFill>
                  <a:schemeClr val="accent1">
                    <a:lumMod val="50000"/>
                  </a:schemeClr>
                </a:solidFill>
                <a:latin typeface="Cabin Medium"/>
                <a:ea typeface="Cabin Medium"/>
                <a:cs typeface="Cabin Medium"/>
                <a:sym typeface="Cabin Medium"/>
              </a:rPr>
            </a:br>
            <a:r>
              <a:rPr lang="en-GB" b="1" dirty="0">
                <a:solidFill>
                  <a:schemeClr val="accent1">
                    <a:lumMod val="50000"/>
                  </a:schemeClr>
                </a:solidFill>
                <a:latin typeface="Cabin Medium"/>
                <a:ea typeface="Cabin Medium"/>
                <a:cs typeface="Cabin Medium"/>
                <a:sym typeface="Cabin Medium"/>
              </a:rPr>
              <a:t>in Focus</a:t>
            </a:r>
          </a:p>
        </p:txBody>
      </p:sp>
      <p:sp>
        <p:nvSpPr>
          <p:cNvPr id="13" name="Google Shape;345;p44">
            <a:extLst>
              <a:ext uri="{FF2B5EF4-FFF2-40B4-BE49-F238E27FC236}">
                <a16:creationId xmlns:a16="http://schemas.microsoft.com/office/drawing/2014/main" id="{76567352-0611-BD42-4E4F-A36427977A19}"/>
              </a:ext>
            </a:extLst>
          </p:cNvPr>
          <p:cNvSpPr txBox="1"/>
          <p:nvPr/>
        </p:nvSpPr>
        <p:spPr>
          <a:xfrm>
            <a:off x="6730859" y="238652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Targeted Marketing Initiatives</a:t>
            </a:r>
          </a:p>
        </p:txBody>
      </p:sp>
      <p:sp>
        <p:nvSpPr>
          <p:cNvPr id="16" name="Google Shape;345;p44">
            <a:extLst>
              <a:ext uri="{FF2B5EF4-FFF2-40B4-BE49-F238E27FC236}">
                <a16:creationId xmlns:a16="http://schemas.microsoft.com/office/drawing/2014/main" id="{C873DA96-2A6A-EC9A-457F-3E6297C38F67}"/>
              </a:ext>
            </a:extLst>
          </p:cNvPr>
          <p:cNvSpPr txBox="1"/>
          <p:nvPr/>
        </p:nvSpPr>
        <p:spPr>
          <a:xfrm>
            <a:off x="6730859" y="308987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Rationale and Potential Impact</a:t>
            </a:r>
          </a:p>
        </p:txBody>
      </p:sp>
      <p:sp>
        <p:nvSpPr>
          <p:cNvPr id="22" name="Google Shape;345;p44">
            <a:extLst>
              <a:ext uri="{FF2B5EF4-FFF2-40B4-BE49-F238E27FC236}">
                <a16:creationId xmlns:a16="http://schemas.microsoft.com/office/drawing/2014/main" id="{B39EB1EC-130E-D225-20D5-AF5EE07E2030}"/>
              </a:ext>
            </a:extLst>
          </p:cNvPr>
          <p:cNvSpPr txBox="1"/>
          <p:nvPr/>
        </p:nvSpPr>
        <p:spPr>
          <a:xfrm>
            <a:off x="358861" y="308987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Customer Segmentation</a:t>
            </a:r>
          </a:p>
        </p:txBody>
      </p:sp>
      <p:sp>
        <p:nvSpPr>
          <p:cNvPr id="4" name="TextBox 3">
            <a:extLst>
              <a:ext uri="{FF2B5EF4-FFF2-40B4-BE49-F238E27FC236}">
                <a16:creationId xmlns:a16="http://schemas.microsoft.com/office/drawing/2014/main" id="{25873EDD-74B6-9A6F-B4DA-BD7E796E95EC}"/>
              </a:ext>
            </a:extLst>
          </p:cNvPr>
          <p:cNvSpPr txBox="1"/>
          <p:nvPr/>
        </p:nvSpPr>
        <p:spPr>
          <a:xfrm>
            <a:off x="3014150" y="2830032"/>
            <a:ext cx="3273581" cy="161582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Observations by Lily Moreno: </a:t>
            </a:r>
            <a:r>
              <a:rPr lang="en-GB" sz="1100" dirty="0">
                <a:solidFill>
                  <a:schemeClr val="bg1"/>
                </a:solidFill>
                <a:latin typeface="Cabin Medium"/>
                <a:ea typeface="Cabin Medium"/>
                <a:cs typeface="Cabin Medium"/>
                <a:sym typeface="Cabin Medium"/>
              </a:rPr>
              <a:t>Noted that while flexible pricing has broadened the customer base, the future growth of </a:t>
            </a:r>
            <a:r>
              <a:rPr lang="en-GB" sz="1100" dirty="0" err="1">
                <a:solidFill>
                  <a:schemeClr val="bg1"/>
                </a:solidFill>
                <a:latin typeface="Cabin Medium"/>
                <a:ea typeface="Cabin Medium"/>
                <a:cs typeface="Cabin Medium"/>
                <a:sym typeface="Cabin Medium"/>
              </a:rPr>
              <a:t>Cyclistic</a:t>
            </a:r>
            <a:r>
              <a:rPr lang="en-GB" sz="1100" dirty="0">
                <a:solidFill>
                  <a:schemeClr val="bg1"/>
                </a:solidFill>
                <a:latin typeface="Cabin Medium"/>
                <a:ea typeface="Cabin Medium"/>
                <a:cs typeface="Cabin Medium"/>
                <a:sym typeface="Cabin Medium"/>
              </a:rPr>
              <a:t> hinges significantly on increasing the number of annual members.</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Profitability Analysis: </a:t>
            </a:r>
            <a:r>
              <a:rPr lang="en-GB" sz="1100" dirty="0">
                <a:solidFill>
                  <a:schemeClr val="bg1"/>
                </a:solidFill>
                <a:latin typeface="Cabin Medium"/>
                <a:ea typeface="Cabin Medium"/>
                <a:cs typeface="Cabin Medium"/>
                <a:sym typeface="Cabin Medium"/>
              </a:rPr>
              <a:t>Finance analysts have determined that annual members generate substantially greater profit compared to casual riders.</a:t>
            </a:r>
          </a:p>
        </p:txBody>
      </p:sp>
      <p:grpSp>
        <p:nvGrpSpPr>
          <p:cNvPr id="26" name="Google Shape;6452;p78">
            <a:extLst>
              <a:ext uri="{FF2B5EF4-FFF2-40B4-BE49-F238E27FC236}">
                <a16:creationId xmlns:a16="http://schemas.microsoft.com/office/drawing/2014/main" id="{9DF71F36-2CCC-9E21-754B-91B886FAEBA9}"/>
              </a:ext>
            </a:extLst>
          </p:cNvPr>
          <p:cNvGrpSpPr/>
          <p:nvPr/>
        </p:nvGrpSpPr>
        <p:grpSpPr>
          <a:xfrm>
            <a:off x="9277703" y="1973915"/>
            <a:ext cx="293552" cy="291490"/>
            <a:chOff x="-63250675" y="3744075"/>
            <a:chExt cx="320350" cy="318100"/>
          </a:xfrm>
          <a:solidFill>
            <a:srgbClr val="7030A0"/>
          </a:solidFill>
        </p:grpSpPr>
        <p:sp>
          <p:nvSpPr>
            <p:cNvPr id="27" name="Google Shape;6453;p78">
              <a:extLst>
                <a:ext uri="{FF2B5EF4-FFF2-40B4-BE49-F238E27FC236}">
                  <a16:creationId xmlns:a16="http://schemas.microsoft.com/office/drawing/2014/main" id="{4C8D2BD7-F7A7-2EEE-E357-F2AACB460D95}"/>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54;p78">
              <a:extLst>
                <a:ext uri="{FF2B5EF4-FFF2-40B4-BE49-F238E27FC236}">
                  <a16:creationId xmlns:a16="http://schemas.microsoft.com/office/drawing/2014/main" id="{BFC52FDE-3A51-F14E-F451-DA25BEAF0130}"/>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55;p78">
              <a:extLst>
                <a:ext uri="{FF2B5EF4-FFF2-40B4-BE49-F238E27FC236}">
                  <a16:creationId xmlns:a16="http://schemas.microsoft.com/office/drawing/2014/main" id="{A19EFF09-0561-11B7-6F2F-A02343415CB0}"/>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45;p44">
            <a:extLst>
              <a:ext uri="{FF2B5EF4-FFF2-40B4-BE49-F238E27FC236}">
                <a16:creationId xmlns:a16="http://schemas.microsoft.com/office/drawing/2014/main" id="{8BA7F716-8DA5-66D6-69D2-590B1BA7F480}"/>
              </a:ext>
            </a:extLst>
          </p:cNvPr>
          <p:cNvSpPr txBox="1"/>
          <p:nvPr/>
        </p:nvSpPr>
        <p:spPr>
          <a:xfrm>
            <a:off x="9548156" y="1919007"/>
            <a:ext cx="2271051" cy="5394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u="sng" dirty="0">
                <a:solidFill>
                  <a:srgbClr val="7030A0"/>
                </a:solidFill>
                <a:latin typeface="Cabin Medium"/>
                <a:ea typeface="Cabin Medium"/>
                <a:cs typeface="Cabin Medium"/>
                <a:sym typeface="Cabin Medium"/>
              </a:rPr>
              <a:t>Objective of this project</a:t>
            </a:r>
          </a:p>
        </p:txBody>
      </p:sp>
    </p:spTree>
    <p:extLst>
      <p:ext uri="{BB962C8B-B14F-4D97-AF65-F5344CB8AC3E}">
        <p14:creationId xmlns:p14="http://schemas.microsoft.com/office/powerpoint/2010/main" val="293491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1130852" y="325019"/>
            <a:ext cx="6879641"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GB" sz="2000" dirty="0"/>
              <a:t>Business Tasks:</a:t>
            </a:r>
            <a:br>
              <a:rPr lang="en-GB" sz="2000" dirty="0"/>
            </a:br>
            <a:r>
              <a:rPr lang="en-GB" sz="2000" dirty="0"/>
              <a:t>Enhancing Growth Through Strategic Marketing</a:t>
            </a:r>
          </a:p>
        </p:txBody>
      </p:sp>
      <p:grpSp>
        <p:nvGrpSpPr>
          <p:cNvPr id="323" name="Google Shape;323;p44"/>
          <p:cNvGrpSpPr/>
          <p:nvPr/>
        </p:nvGrpSpPr>
        <p:grpSpPr>
          <a:xfrm>
            <a:off x="514377" y="1156619"/>
            <a:ext cx="1154479" cy="961175"/>
            <a:chOff x="1573150" y="3305631"/>
            <a:chExt cx="1659450" cy="1381594"/>
          </a:xfrm>
        </p:grpSpPr>
        <p:sp>
          <p:nvSpPr>
            <p:cNvPr id="324" name="Google Shape;324;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4"/>
          <p:cNvGrpSpPr/>
          <p:nvPr/>
        </p:nvGrpSpPr>
        <p:grpSpPr>
          <a:xfrm>
            <a:off x="2354440" y="1156619"/>
            <a:ext cx="1154479" cy="961175"/>
            <a:chOff x="1573150" y="3305631"/>
            <a:chExt cx="1659450" cy="1381594"/>
          </a:xfrm>
        </p:grpSpPr>
        <p:sp>
          <p:nvSpPr>
            <p:cNvPr id="330" name="Google Shape;330;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44"/>
          <p:cNvGrpSpPr/>
          <p:nvPr/>
        </p:nvGrpSpPr>
        <p:grpSpPr>
          <a:xfrm>
            <a:off x="5893013" y="1156619"/>
            <a:ext cx="1154479" cy="961175"/>
            <a:chOff x="1573150" y="3305631"/>
            <a:chExt cx="1659450" cy="1381594"/>
          </a:xfrm>
        </p:grpSpPr>
        <p:sp>
          <p:nvSpPr>
            <p:cNvPr id="336" name="Google Shape;336;p44"/>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1" name="Google Shape;341;p44"/>
          <p:cNvCxnSpPr>
            <a:cxnSpLocks/>
          </p:cNvCxnSpPr>
          <p:nvPr/>
        </p:nvCxnSpPr>
        <p:spPr>
          <a:xfrm>
            <a:off x="807799" y="1909903"/>
            <a:ext cx="7055480" cy="0"/>
          </a:xfrm>
          <a:prstGeom prst="straightConnector1">
            <a:avLst/>
          </a:prstGeom>
          <a:noFill/>
          <a:ln w="38100" cap="flat" cmpd="sng">
            <a:solidFill>
              <a:schemeClr val="accent6"/>
            </a:solidFill>
            <a:prstDash val="dot"/>
            <a:round/>
            <a:headEnd type="none" w="med" len="med"/>
            <a:tailEnd type="none" w="med" len="med"/>
          </a:ln>
        </p:spPr>
      </p:cxnSp>
      <p:sp>
        <p:nvSpPr>
          <p:cNvPr id="342" name="Google Shape;342;p44"/>
          <p:cNvSpPr txBox="1"/>
          <p:nvPr/>
        </p:nvSpPr>
        <p:spPr>
          <a:xfrm>
            <a:off x="229919"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dirty="0">
                <a:solidFill>
                  <a:schemeClr val="lt1"/>
                </a:solidFill>
                <a:latin typeface="Lora"/>
                <a:ea typeface="Lora"/>
                <a:cs typeface="Lora"/>
                <a:sym typeface="Lora"/>
              </a:rPr>
              <a:t>Current</a:t>
            </a:r>
            <a:endParaRPr sz="1600" b="1" dirty="0">
              <a:solidFill>
                <a:schemeClr val="lt1"/>
              </a:solidFill>
              <a:latin typeface="Lora"/>
              <a:ea typeface="Lora"/>
              <a:cs typeface="Lora"/>
              <a:sym typeface="Lora"/>
            </a:endParaRPr>
          </a:p>
        </p:txBody>
      </p:sp>
      <p:sp>
        <p:nvSpPr>
          <p:cNvPr id="343" name="Google Shape;343;p44"/>
          <p:cNvSpPr txBox="1"/>
          <p:nvPr/>
        </p:nvSpPr>
        <p:spPr>
          <a:xfrm>
            <a:off x="2077964"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Lora"/>
                <a:ea typeface="Lora"/>
                <a:cs typeface="Lora"/>
                <a:sym typeface="Lora"/>
              </a:rPr>
              <a:t>Insgiht</a:t>
            </a:r>
            <a:endParaRPr sz="1600" b="1" dirty="0">
              <a:solidFill>
                <a:schemeClr val="lt1"/>
              </a:solidFill>
              <a:latin typeface="Lora"/>
              <a:ea typeface="Lora"/>
              <a:cs typeface="Lora"/>
              <a:sym typeface="Lora"/>
            </a:endParaRPr>
          </a:p>
        </p:txBody>
      </p:sp>
      <p:sp>
        <p:nvSpPr>
          <p:cNvPr id="344" name="Google Shape;344;p44"/>
          <p:cNvSpPr txBox="1"/>
          <p:nvPr/>
        </p:nvSpPr>
        <p:spPr>
          <a:xfrm>
            <a:off x="5624877" y="1426619"/>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002060"/>
                </a:solidFill>
                <a:latin typeface="Lora"/>
                <a:ea typeface="Lora"/>
                <a:cs typeface="Lora"/>
                <a:sym typeface="Lora"/>
              </a:rPr>
              <a:t>NOW</a:t>
            </a:r>
            <a:endParaRPr sz="1600" b="1" dirty="0">
              <a:solidFill>
                <a:srgbClr val="002060"/>
              </a:solidFill>
              <a:latin typeface="Lora"/>
              <a:ea typeface="Lora"/>
              <a:cs typeface="Lora"/>
              <a:sym typeface="Lora"/>
            </a:endParaRPr>
          </a:p>
        </p:txBody>
      </p:sp>
      <p:sp>
        <p:nvSpPr>
          <p:cNvPr id="345" name="Google Shape;345;p44"/>
          <p:cNvSpPr txBox="1"/>
          <p:nvPr/>
        </p:nvSpPr>
        <p:spPr>
          <a:xfrm>
            <a:off x="-11118" y="238652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dirty="0">
                <a:solidFill>
                  <a:schemeClr val="accent1">
                    <a:lumMod val="50000"/>
                  </a:schemeClr>
                </a:solidFill>
                <a:latin typeface="Cabin Medium"/>
                <a:ea typeface="Cabin Medium"/>
                <a:cs typeface="Cabin Medium"/>
                <a:sym typeface="Cabin Medium"/>
              </a:rPr>
              <a:t>Current Marketing Strategy</a:t>
            </a:r>
          </a:p>
        </p:txBody>
      </p:sp>
      <p:cxnSp>
        <p:nvCxnSpPr>
          <p:cNvPr id="7" name="Straight Connector 6">
            <a:extLst>
              <a:ext uri="{FF2B5EF4-FFF2-40B4-BE49-F238E27FC236}">
                <a16:creationId xmlns:a16="http://schemas.microsoft.com/office/drawing/2014/main" id="{99550073-368C-6930-8019-1C02129C8A47}"/>
              </a:ext>
            </a:extLst>
          </p:cNvPr>
          <p:cNvCxnSpPr>
            <a:cxnSpLocks/>
          </p:cNvCxnSpPr>
          <p:nvPr/>
        </p:nvCxnSpPr>
        <p:spPr>
          <a:xfrm>
            <a:off x="2077964" y="2317896"/>
            <a:ext cx="0" cy="179361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03D1FE22-C655-BF14-C810-F06D41F1C456}"/>
              </a:ext>
            </a:extLst>
          </p:cNvPr>
          <p:cNvCxnSpPr>
            <a:cxnSpLocks/>
          </p:cNvCxnSpPr>
          <p:nvPr/>
        </p:nvCxnSpPr>
        <p:spPr>
          <a:xfrm>
            <a:off x="3513496" y="2317896"/>
            <a:ext cx="0" cy="1793615"/>
          </a:xfrm>
          <a:prstGeom prst="line">
            <a:avLst/>
          </a:prstGeom>
        </p:spPr>
        <p:style>
          <a:lnRef idx="1">
            <a:schemeClr val="accent6"/>
          </a:lnRef>
          <a:fillRef idx="0">
            <a:schemeClr val="accent6"/>
          </a:fillRef>
          <a:effectRef idx="0">
            <a:schemeClr val="accent6"/>
          </a:effectRef>
          <a:fontRef idx="minor">
            <a:schemeClr val="tx1"/>
          </a:fontRef>
        </p:style>
      </p:cxnSp>
      <p:sp>
        <p:nvSpPr>
          <p:cNvPr id="12" name="Google Shape;345;p44">
            <a:extLst>
              <a:ext uri="{FF2B5EF4-FFF2-40B4-BE49-F238E27FC236}">
                <a16:creationId xmlns:a16="http://schemas.microsoft.com/office/drawing/2014/main" id="{0B316561-B276-C1BD-14EA-AB8F3B8FE191}"/>
              </a:ext>
            </a:extLst>
          </p:cNvPr>
          <p:cNvSpPr txBox="1"/>
          <p:nvPr/>
        </p:nvSpPr>
        <p:spPr>
          <a:xfrm>
            <a:off x="1581167" y="275335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dirty="0">
                <a:solidFill>
                  <a:schemeClr val="accent1">
                    <a:lumMod val="50000"/>
                  </a:schemeClr>
                </a:solidFill>
                <a:latin typeface="Cabin Medium"/>
                <a:ea typeface="Cabin Medium"/>
                <a:cs typeface="Cabin Medium"/>
                <a:sym typeface="Cabin Medium"/>
              </a:rPr>
              <a:t>Strategic Shift </a:t>
            </a:r>
            <a:br>
              <a:rPr lang="en-GB" sz="1100" b="1" dirty="0">
                <a:solidFill>
                  <a:schemeClr val="accent1">
                    <a:lumMod val="50000"/>
                  </a:schemeClr>
                </a:solidFill>
                <a:latin typeface="Cabin Medium"/>
                <a:ea typeface="Cabin Medium"/>
                <a:cs typeface="Cabin Medium"/>
                <a:sym typeface="Cabin Medium"/>
              </a:rPr>
            </a:br>
            <a:r>
              <a:rPr lang="en-GB" sz="1100" b="1" dirty="0">
                <a:solidFill>
                  <a:schemeClr val="accent1">
                    <a:lumMod val="50000"/>
                  </a:schemeClr>
                </a:solidFill>
                <a:latin typeface="Cabin Medium"/>
                <a:ea typeface="Cabin Medium"/>
                <a:cs typeface="Cabin Medium"/>
                <a:sym typeface="Cabin Medium"/>
              </a:rPr>
              <a:t>in Focus</a:t>
            </a:r>
          </a:p>
        </p:txBody>
      </p:sp>
      <p:sp>
        <p:nvSpPr>
          <p:cNvPr id="13" name="Google Shape;345;p44">
            <a:extLst>
              <a:ext uri="{FF2B5EF4-FFF2-40B4-BE49-F238E27FC236}">
                <a16:creationId xmlns:a16="http://schemas.microsoft.com/office/drawing/2014/main" id="{76567352-0611-BD42-4E4F-A36427977A19}"/>
              </a:ext>
            </a:extLst>
          </p:cNvPr>
          <p:cNvSpPr txBox="1"/>
          <p:nvPr/>
        </p:nvSpPr>
        <p:spPr>
          <a:xfrm>
            <a:off x="6419725" y="2160193"/>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Targeted Marketing Initiatives</a:t>
            </a:r>
          </a:p>
        </p:txBody>
      </p:sp>
      <p:sp>
        <p:nvSpPr>
          <p:cNvPr id="16" name="Google Shape;345;p44">
            <a:extLst>
              <a:ext uri="{FF2B5EF4-FFF2-40B4-BE49-F238E27FC236}">
                <a16:creationId xmlns:a16="http://schemas.microsoft.com/office/drawing/2014/main" id="{C873DA96-2A6A-EC9A-457F-3E6297C38F67}"/>
              </a:ext>
            </a:extLst>
          </p:cNvPr>
          <p:cNvSpPr txBox="1"/>
          <p:nvPr/>
        </p:nvSpPr>
        <p:spPr>
          <a:xfrm>
            <a:off x="3959796" y="2177951"/>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lumMod val="50000"/>
                  </a:schemeClr>
                </a:solidFill>
                <a:latin typeface="Cabin Medium"/>
                <a:ea typeface="Cabin Medium"/>
                <a:cs typeface="Cabin Medium"/>
                <a:sym typeface="Cabin Medium"/>
              </a:rPr>
              <a:t>Rationale and Potential Impact</a:t>
            </a:r>
          </a:p>
        </p:txBody>
      </p:sp>
      <p:sp>
        <p:nvSpPr>
          <p:cNvPr id="22" name="Google Shape;345;p44">
            <a:extLst>
              <a:ext uri="{FF2B5EF4-FFF2-40B4-BE49-F238E27FC236}">
                <a16:creationId xmlns:a16="http://schemas.microsoft.com/office/drawing/2014/main" id="{B39EB1EC-130E-D225-20D5-AF5EE07E2030}"/>
              </a:ext>
            </a:extLst>
          </p:cNvPr>
          <p:cNvSpPr txBox="1"/>
          <p:nvPr/>
        </p:nvSpPr>
        <p:spPr>
          <a:xfrm>
            <a:off x="-39037" y="3089879"/>
            <a:ext cx="2221800" cy="5394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dirty="0">
                <a:solidFill>
                  <a:schemeClr val="accent1">
                    <a:lumMod val="50000"/>
                  </a:schemeClr>
                </a:solidFill>
                <a:latin typeface="Cabin Medium"/>
                <a:ea typeface="Cabin Medium"/>
                <a:cs typeface="Cabin Medium"/>
                <a:sym typeface="Cabin Medium"/>
              </a:rPr>
              <a:t>Customer Segmentation</a:t>
            </a:r>
          </a:p>
        </p:txBody>
      </p:sp>
      <p:sp>
        <p:nvSpPr>
          <p:cNvPr id="3" name="TextBox 2">
            <a:extLst>
              <a:ext uri="{FF2B5EF4-FFF2-40B4-BE49-F238E27FC236}">
                <a16:creationId xmlns:a16="http://schemas.microsoft.com/office/drawing/2014/main" id="{177ED5F0-38CB-14AB-BACE-51E91F75E325}"/>
              </a:ext>
            </a:extLst>
          </p:cNvPr>
          <p:cNvSpPr txBox="1"/>
          <p:nvPr/>
        </p:nvSpPr>
        <p:spPr>
          <a:xfrm>
            <a:off x="3716840" y="2816932"/>
            <a:ext cx="2397706" cy="163121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000" b="1" dirty="0">
                <a:solidFill>
                  <a:schemeClr val="accent6">
                    <a:lumMod val="75000"/>
                  </a:schemeClr>
                </a:solidFill>
                <a:latin typeface="Cabin Medium"/>
                <a:ea typeface="Cabin Medium"/>
                <a:cs typeface="Cabin Medium"/>
                <a:sym typeface="Cabin Medium"/>
              </a:rPr>
              <a:t>Shifting Focus: </a:t>
            </a:r>
            <a:r>
              <a:rPr lang="en-GB" sz="1000" dirty="0">
                <a:solidFill>
                  <a:schemeClr val="bg1"/>
                </a:solidFill>
                <a:latin typeface="Cabin Medium"/>
                <a:ea typeface="Cabin Medium"/>
                <a:cs typeface="Cabin Medium"/>
                <a:sym typeface="Cabin Medium"/>
              </a:rPr>
              <a:t>Rather than targeting entirely new customers, </a:t>
            </a:r>
            <a:r>
              <a:rPr lang="en-GB" sz="1000" dirty="0" err="1">
                <a:solidFill>
                  <a:schemeClr val="bg1"/>
                </a:solidFill>
                <a:latin typeface="Cabin Medium"/>
                <a:ea typeface="Cabin Medium"/>
                <a:cs typeface="Cabin Medium"/>
                <a:sym typeface="Cabin Medium"/>
              </a:rPr>
              <a:t>Cyclistic</a:t>
            </a:r>
            <a:r>
              <a:rPr lang="en-GB" sz="1000" dirty="0">
                <a:solidFill>
                  <a:schemeClr val="bg1"/>
                </a:solidFill>
                <a:latin typeface="Cabin Medium"/>
                <a:ea typeface="Cabin Medium"/>
                <a:cs typeface="Cabin Medium"/>
                <a:sym typeface="Cabin Medium"/>
              </a:rPr>
              <a:t> aims to convert existing casual riders into annual members.</a:t>
            </a:r>
          </a:p>
          <a:p>
            <a:pPr marL="285750" lvl="0" indent="-285750" rtl="0">
              <a:spcBef>
                <a:spcPts val="0"/>
              </a:spcBef>
              <a:spcAft>
                <a:spcPts val="0"/>
              </a:spcAft>
              <a:buFont typeface="Wingdings" panose="05000000000000000000" pitchFamily="2" charset="2"/>
              <a:buChar char="Ø"/>
            </a:pPr>
            <a:r>
              <a:rPr lang="en-GB" sz="1000" b="1" dirty="0">
                <a:solidFill>
                  <a:schemeClr val="accent6">
                    <a:lumMod val="75000"/>
                  </a:schemeClr>
                </a:solidFill>
                <a:latin typeface="Cabin Medium"/>
                <a:ea typeface="Cabin Medium"/>
                <a:cs typeface="Cabin Medium"/>
                <a:sym typeface="Cabin Medium"/>
              </a:rPr>
              <a:t>Advantages of Conversion: </a:t>
            </a:r>
            <a:r>
              <a:rPr lang="en-GB" sz="1000" dirty="0">
                <a:solidFill>
                  <a:schemeClr val="bg1"/>
                </a:solidFill>
                <a:latin typeface="Cabin Medium"/>
                <a:ea typeface="Cabin Medium"/>
                <a:cs typeface="Cabin Medium"/>
                <a:sym typeface="Cabin Medium"/>
              </a:rPr>
              <a:t>Casual riders are already familiar with and have utilized the </a:t>
            </a:r>
            <a:r>
              <a:rPr lang="en-GB" sz="1000" dirty="0" err="1">
                <a:solidFill>
                  <a:schemeClr val="bg1"/>
                </a:solidFill>
                <a:latin typeface="Cabin Medium"/>
                <a:ea typeface="Cabin Medium"/>
                <a:cs typeface="Cabin Medium"/>
                <a:sym typeface="Cabin Medium"/>
              </a:rPr>
              <a:t>Cyclistic</a:t>
            </a:r>
            <a:r>
              <a:rPr lang="en-GB" sz="1000" dirty="0">
                <a:solidFill>
                  <a:schemeClr val="bg1"/>
                </a:solidFill>
                <a:latin typeface="Cabin Medium"/>
                <a:ea typeface="Cabin Medium"/>
                <a:cs typeface="Cabin Medium"/>
                <a:sym typeface="Cabin Medium"/>
              </a:rPr>
              <a:t> program, representing a primed group for conversion to more committed membership options.</a:t>
            </a:r>
          </a:p>
        </p:txBody>
      </p:sp>
      <p:sp>
        <p:nvSpPr>
          <p:cNvPr id="4" name="TextBox 3">
            <a:extLst>
              <a:ext uri="{FF2B5EF4-FFF2-40B4-BE49-F238E27FC236}">
                <a16:creationId xmlns:a16="http://schemas.microsoft.com/office/drawing/2014/main" id="{55A7C34F-5597-8A9D-D8D3-0B9769368B8B}"/>
              </a:ext>
            </a:extLst>
          </p:cNvPr>
          <p:cNvSpPr txBox="1"/>
          <p:nvPr/>
        </p:nvSpPr>
        <p:spPr>
          <a:xfrm>
            <a:off x="6181596" y="2816932"/>
            <a:ext cx="2531399" cy="163121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000" b="1" dirty="0">
                <a:solidFill>
                  <a:schemeClr val="accent6">
                    <a:lumMod val="75000"/>
                  </a:schemeClr>
                </a:solidFill>
                <a:latin typeface="Cabin Medium"/>
                <a:ea typeface="Cabin Medium"/>
                <a:cs typeface="Cabin Medium"/>
                <a:sym typeface="Cabin Medium"/>
              </a:rPr>
              <a:t>Informed Decision: </a:t>
            </a:r>
            <a:r>
              <a:rPr lang="en-GB" sz="1000" dirty="0">
                <a:solidFill>
                  <a:schemeClr val="bg1"/>
                </a:solidFill>
                <a:latin typeface="Cabin Medium"/>
                <a:ea typeface="Cabin Medium"/>
                <a:cs typeface="Cabin Medium"/>
                <a:sym typeface="Cabin Medium"/>
              </a:rPr>
              <a:t>Moreno's strategy is backed by data indicating higher profitability and potential for deeper customer engagement through annual memberships.</a:t>
            </a:r>
          </a:p>
          <a:p>
            <a:pPr marL="285750" lvl="0" indent="-285750" rtl="0">
              <a:spcBef>
                <a:spcPts val="0"/>
              </a:spcBef>
              <a:spcAft>
                <a:spcPts val="0"/>
              </a:spcAft>
              <a:buFont typeface="Wingdings" panose="05000000000000000000" pitchFamily="2" charset="2"/>
              <a:buChar char="Ø"/>
            </a:pPr>
            <a:r>
              <a:rPr lang="en-GB" sz="1000" b="1" dirty="0">
                <a:solidFill>
                  <a:schemeClr val="accent6">
                    <a:lumMod val="75000"/>
                  </a:schemeClr>
                </a:solidFill>
                <a:latin typeface="Cabin Medium"/>
                <a:ea typeface="Cabin Medium"/>
                <a:cs typeface="Cabin Medium"/>
                <a:sym typeface="Cabin Medium"/>
              </a:rPr>
              <a:t>Long-Term Growth: </a:t>
            </a:r>
            <a:r>
              <a:rPr lang="en-GB" sz="1000" dirty="0">
                <a:solidFill>
                  <a:schemeClr val="bg1"/>
                </a:solidFill>
                <a:latin typeface="Cabin Medium"/>
                <a:ea typeface="Cabin Medium"/>
                <a:cs typeface="Cabin Medium"/>
                <a:sym typeface="Cabin Medium"/>
              </a:rPr>
              <a:t>By converting casual riders, </a:t>
            </a:r>
            <a:r>
              <a:rPr lang="en-GB" sz="1000" dirty="0" err="1">
                <a:solidFill>
                  <a:schemeClr val="bg1"/>
                </a:solidFill>
                <a:latin typeface="Cabin Medium"/>
                <a:ea typeface="Cabin Medium"/>
                <a:cs typeface="Cabin Medium"/>
                <a:sym typeface="Cabin Medium"/>
              </a:rPr>
              <a:t>Cyclistic</a:t>
            </a:r>
            <a:r>
              <a:rPr lang="en-GB" sz="1000" dirty="0">
                <a:solidFill>
                  <a:schemeClr val="bg1"/>
                </a:solidFill>
                <a:latin typeface="Cabin Medium"/>
                <a:ea typeface="Cabin Medium"/>
                <a:cs typeface="Cabin Medium"/>
                <a:sym typeface="Cabin Medium"/>
              </a:rPr>
              <a:t> aims to secure a more stable and profitable customer base, ensuring sustainability and expansion in the competitive market.</a:t>
            </a:r>
          </a:p>
        </p:txBody>
      </p:sp>
      <p:grpSp>
        <p:nvGrpSpPr>
          <p:cNvPr id="10" name="Google Shape;6452;p78">
            <a:extLst>
              <a:ext uri="{FF2B5EF4-FFF2-40B4-BE49-F238E27FC236}">
                <a16:creationId xmlns:a16="http://schemas.microsoft.com/office/drawing/2014/main" id="{09B876B8-24F9-1D31-8FC3-05ED4DA333AF}"/>
              </a:ext>
            </a:extLst>
          </p:cNvPr>
          <p:cNvGrpSpPr/>
          <p:nvPr/>
        </p:nvGrpSpPr>
        <p:grpSpPr>
          <a:xfrm>
            <a:off x="5051493" y="1973915"/>
            <a:ext cx="293552" cy="291490"/>
            <a:chOff x="-63250675" y="3744075"/>
            <a:chExt cx="320350" cy="318100"/>
          </a:xfrm>
          <a:solidFill>
            <a:srgbClr val="7030A0"/>
          </a:solidFill>
        </p:grpSpPr>
        <p:sp>
          <p:nvSpPr>
            <p:cNvPr id="14" name="Google Shape;6453;p78">
              <a:extLst>
                <a:ext uri="{FF2B5EF4-FFF2-40B4-BE49-F238E27FC236}">
                  <a16:creationId xmlns:a16="http://schemas.microsoft.com/office/drawing/2014/main" id="{E0054FEA-730D-F7DB-434F-A8C142AAA88C}"/>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54;p78">
              <a:extLst>
                <a:ext uri="{FF2B5EF4-FFF2-40B4-BE49-F238E27FC236}">
                  <a16:creationId xmlns:a16="http://schemas.microsoft.com/office/drawing/2014/main" id="{9B828382-B50E-DF84-7732-C24E826A529A}"/>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55;p78">
              <a:extLst>
                <a:ext uri="{FF2B5EF4-FFF2-40B4-BE49-F238E27FC236}">
                  <a16:creationId xmlns:a16="http://schemas.microsoft.com/office/drawing/2014/main" id="{4094A48D-0E5B-8378-2F8A-107DF0648097}"/>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45;p44">
            <a:extLst>
              <a:ext uri="{FF2B5EF4-FFF2-40B4-BE49-F238E27FC236}">
                <a16:creationId xmlns:a16="http://schemas.microsoft.com/office/drawing/2014/main" id="{E29222C3-035E-A7EC-F4FD-644A8EABBC44}"/>
              </a:ext>
            </a:extLst>
          </p:cNvPr>
          <p:cNvSpPr txBox="1"/>
          <p:nvPr/>
        </p:nvSpPr>
        <p:spPr>
          <a:xfrm>
            <a:off x="5321946" y="1919007"/>
            <a:ext cx="2221800" cy="53949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u="sng" dirty="0">
                <a:solidFill>
                  <a:srgbClr val="7030A0"/>
                </a:solidFill>
                <a:latin typeface="Cabin Medium"/>
                <a:ea typeface="Cabin Medium"/>
                <a:cs typeface="Cabin Medium"/>
                <a:sym typeface="Cabin Medium"/>
              </a:rPr>
              <a:t>Objective of this project</a:t>
            </a:r>
          </a:p>
        </p:txBody>
      </p:sp>
    </p:spTree>
    <p:extLst>
      <p:ext uri="{BB962C8B-B14F-4D97-AF65-F5344CB8AC3E}">
        <p14:creationId xmlns:p14="http://schemas.microsoft.com/office/powerpoint/2010/main" val="232497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idx="2"/>
          </p:nvPr>
        </p:nvSpPr>
        <p:spPr>
          <a:xfrm>
            <a:off x="743474" y="1749250"/>
            <a:ext cx="2358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270" name="Google Shape;270;p41"/>
          <p:cNvPicPr preferRelativeResize="0"/>
          <p:nvPr/>
        </p:nvPicPr>
        <p:blipFill rotWithShape="1">
          <a:blip r:embed="rId3">
            <a:alphaModFix/>
          </a:blip>
          <a:srcRect l="43946" r="14873"/>
          <a:stretch/>
        </p:blipFill>
        <p:spPr>
          <a:xfrm>
            <a:off x="5392000" y="0"/>
            <a:ext cx="3764978" cy="5143502"/>
          </a:xfrm>
          <a:prstGeom prst="rect">
            <a:avLst/>
          </a:prstGeom>
          <a:noFill/>
          <a:ln>
            <a:noFill/>
          </a:ln>
        </p:spPr>
      </p:pic>
      <p:sp>
        <p:nvSpPr>
          <p:cNvPr id="271" name="Google Shape;271;p41"/>
          <p:cNvSpPr txBox="1">
            <a:spLocks noGrp="1"/>
          </p:cNvSpPr>
          <p:nvPr>
            <p:ph type="title"/>
          </p:nvPr>
        </p:nvSpPr>
        <p:spPr>
          <a:xfrm>
            <a:off x="3325550" y="1696200"/>
            <a:ext cx="4028400" cy="2129400"/>
          </a:xfrm>
          <a:prstGeom prst="rect">
            <a:avLst/>
          </a:prstGeom>
        </p:spPr>
        <p:txBody>
          <a:bodyPr spcFirstLastPara="1" wrap="square" lIns="288000" tIns="91425" rIns="91425" bIns="731500" anchor="ctr" anchorCtr="0">
            <a:noAutofit/>
          </a:bodyPr>
          <a:lstStyle/>
          <a:p>
            <a:pPr marL="0" lvl="0" indent="0" algn="ctr" rtl="0">
              <a:spcBef>
                <a:spcPts val="0"/>
              </a:spcBef>
              <a:spcAft>
                <a:spcPts val="0"/>
              </a:spcAft>
              <a:buNone/>
            </a:pPr>
            <a:br>
              <a:rPr lang="en-GB" dirty="0"/>
            </a:br>
            <a:r>
              <a:rPr lang="en-GB" dirty="0"/>
              <a:t>Methodology</a:t>
            </a:r>
          </a:p>
        </p:txBody>
      </p:sp>
    </p:spTree>
    <p:extLst>
      <p:ext uri="{BB962C8B-B14F-4D97-AF65-F5344CB8AC3E}">
        <p14:creationId xmlns:p14="http://schemas.microsoft.com/office/powerpoint/2010/main" val="119553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cxnSp>
        <p:nvCxnSpPr>
          <p:cNvPr id="16" name="Google Shape;306;p43">
            <a:extLst>
              <a:ext uri="{FF2B5EF4-FFF2-40B4-BE49-F238E27FC236}">
                <a16:creationId xmlns:a16="http://schemas.microsoft.com/office/drawing/2014/main" id="{1FB5680E-AD7D-5F91-28B0-63CF65DCE484}"/>
              </a:ext>
            </a:extLst>
          </p:cNvPr>
          <p:cNvCxnSpPr>
            <a:cxnSpLocks/>
          </p:cNvCxnSpPr>
          <p:nvPr/>
        </p:nvCxnSpPr>
        <p:spPr>
          <a:xfrm rot="10800000" flipH="1">
            <a:off x="-758505" y="3955764"/>
            <a:ext cx="7936500" cy="18600"/>
          </a:xfrm>
          <a:prstGeom prst="straightConnector1">
            <a:avLst/>
          </a:prstGeom>
          <a:noFill/>
          <a:ln w="38100" cap="flat" cmpd="sng">
            <a:solidFill>
              <a:schemeClr val="accent6">
                <a:lumMod val="60000"/>
                <a:lumOff val="40000"/>
              </a:schemeClr>
            </a:solidFill>
            <a:prstDash val="dot"/>
            <a:round/>
            <a:headEnd type="none" w="med" len="med"/>
            <a:tailEnd type="none" w="med" len="med"/>
          </a:ln>
        </p:spPr>
      </p:cxnSp>
      <p:cxnSp>
        <p:nvCxnSpPr>
          <p:cNvPr id="306" name="Google Shape;306;p43"/>
          <p:cNvCxnSpPr>
            <a:cxnSpLocks/>
          </p:cNvCxnSpPr>
          <p:nvPr/>
        </p:nvCxnSpPr>
        <p:spPr>
          <a:xfrm rot="10800000" flipH="1">
            <a:off x="1980991" y="2460604"/>
            <a:ext cx="7936500" cy="18600"/>
          </a:xfrm>
          <a:prstGeom prst="straightConnector1">
            <a:avLst/>
          </a:prstGeom>
          <a:noFill/>
          <a:ln w="38100" cap="flat" cmpd="sng">
            <a:solidFill>
              <a:schemeClr val="accent6">
                <a:lumMod val="60000"/>
                <a:lumOff val="40000"/>
              </a:schemeClr>
            </a:solidFill>
            <a:prstDash val="dot"/>
            <a:round/>
            <a:headEnd type="none" w="med" len="med"/>
            <a:tailEnd type="none" w="med" len="med"/>
          </a:ln>
        </p:spPr>
      </p:cxnSp>
      <p:grpSp>
        <p:nvGrpSpPr>
          <p:cNvPr id="288" name="Google Shape;288;p43"/>
          <p:cNvGrpSpPr/>
          <p:nvPr/>
        </p:nvGrpSpPr>
        <p:grpSpPr>
          <a:xfrm>
            <a:off x="1878873" y="1969775"/>
            <a:ext cx="1154479" cy="961175"/>
            <a:chOff x="1573150" y="3305631"/>
            <a:chExt cx="1659450" cy="1381594"/>
          </a:xfrm>
        </p:grpSpPr>
        <p:sp>
          <p:nvSpPr>
            <p:cNvPr id="289" name="Google Shape;289;p4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43"/>
          <p:cNvGrpSpPr/>
          <p:nvPr/>
        </p:nvGrpSpPr>
        <p:grpSpPr>
          <a:xfrm>
            <a:off x="4911485" y="1969775"/>
            <a:ext cx="1154479" cy="961175"/>
            <a:chOff x="1573150" y="3305631"/>
            <a:chExt cx="1659450" cy="1381594"/>
          </a:xfrm>
        </p:grpSpPr>
        <p:sp>
          <p:nvSpPr>
            <p:cNvPr id="295" name="Google Shape;295;p4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43"/>
          <p:cNvGrpSpPr/>
          <p:nvPr/>
        </p:nvGrpSpPr>
        <p:grpSpPr>
          <a:xfrm>
            <a:off x="6636318" y="3433757"/>
            <a:ext cx="1154479" cy="961175"/>
            <a:chOff x="1573150" y="3305631"/>
            <a:chExt cx="1659450" cy="1381594"/>
          </a:xfrm>
        </p:grpSpPr>
        <p:sp>
          <p:nvSpPr>
            <p:cNvPr id="301" name="Google Shape;301;p4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43"/>
          <p:cNvSpPr txBox="1"/>
          <p:nvPr/>
        </p:nvSpPr>
        <p:spPr>
          <a:xfrm>
            <a:off x="1594415" y="2239775"/>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u="sng" dirty="0">
                <a:solidFill>
                  <a:schemeClr val="lt1"/>
                </a:solidFill>
                <a:latin typeface="Lora"/>
                <a:ea typeface="Lora"/>
                <a:cs typeface="Lora"/>
                <a:sym typeface="Lora"/>
              </a:rPr>
              <a:t>Ask</a:t>
            </a:r>
            <a:br>
              <a:rPr lang="en-GB" sz="1600" b="1" dirty="0">
                <a:solidFill>
                  <a:schemeClr val="lt1"/>
                </a:solidFill>
                <a:latin typeface="Lora"/>
                <a:ea typeface="Lora"/>
                <a:cs typeface="Lora"/>
                <a:sym typeface="Lora"/>
              </a:rPr>
            </a:br>
            <a:endParaRPr lang="en-GB" sz="1600" b="1" dirty="0">
              <a:solidFill>
                <a:schemeClr val="lt1"/>
              </a:solidFill>
              <a:latin typeface="Lora"/>
              <a:ea typeface="Lora"/>
              <a:cs typeface="Lora"/>
              <a:sym typeface="Lora"/>
            </a:endParaRPr>
          </a:p>
        </p:txBody>
      </p:sp>
      <p:sp>
        <p:nvSpPr>
          <p:cNvPr id="308" name="Google Shape;308;p43"/>
          <p:cNvSpPr txBox="1"/>
          <p:nvPr/>
        </p:nvSpPr>
        <p:spPr>
          <a:xfrm>
            <a:off x="4635009" y="2239775"/>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u="sng" dirty="0">
                <a:solidFill>
                  <a:schemeClr val="lt1"/>
                </a:solidFill>
                <a:latin typeface="Lora"/>
                <a:ea typeface="Lora"/>
                <a:cs typeface="Lora"/>
                <a:sym typeface="Lora"/>
              </a:rPr>
              <a:t>Prepare</a:t>
            </a:r>
            <a:endParaRPr lang="en" sz="1600" b="1" u="sng" dirty="0">
              <a:solidFill>
                <a:schemeClr val="lt1"/>
              </a:solidFill>
              <a:latin typeface="Lora"/>
              <a:ea typeface="Lora"/>
              <a:cs typeface="Lora"/>
              <a:sym typeface="Lora"/>
            </a:endParaRPr>
          </a:p>
        </p:txBody>
      </p:sp>
      <p:sp>
        <p:nvSpPr>
          <p:cNvPr id="309" name="Google Shape;309;p43"/>
          <p:cNvSpPr txBox="1"/>
          <p:nvPr/>
        </p:nvSpPr>
        <p:spPr>
          <a:xfrm>
            <a:off x="6368182" y="3703757"/>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u="sng" dirty="0" err="1">
                <a:solidFill>
                  <a:schemeClr val="lt1"/>
                </a:solidFill>
                <a:latin typeface="Lora"/>
                <a:ea typeface="Lora"/>
                <a:cs typeface="Lora"/>
                <a:sym typeface="Lora"/>
              </a:rPr>
              <a:t>Analyze</a:t>
            </a:r>
            <a:endParaRPr lang="en-GB" sz="1600" b="1" u="sng" dirty="0">
              <a:solidFill>
                <a:schemeClr val="lt1"/>
              </a:solidFill>
              <a:latin typeface="Lora"/>
              <a:ea typeface="Lora"/>
              <a:cs typeface="Lora"/>
              <a:sym typeface="Lora"/>
            </a:endParaRPr>
          </a:p>
        </p:txBody>
      </p:sp>
      <p:sp>
        <p:nvSpPr>
          <p:cNvPr id="310" name="Google Shape;310;p43"/>
          <p:cNvSpPr txBox="1"/>
          <p:nvPr/>
        </p:nvSpPr>
        <p:spPr>
          <a:xfrm>
            <a:off x="768241" y="2769107"/>
            <a:ext cx="2908249"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400" b="1" dirty="0">
                <a:solidFill>
                  <a:schemeClr val="lt1"/>
                </a:solidFill>
                <a:latin typeface="Lora"/>
                <a:ea typeface="Lora"/>
                <a:cs typeface="Lora"/>
                <a:sym typeface="Lora"/>
              </a:rPr>
              <a:t>Understand the Problem</a:t>
            </a:r>
            <a:endParaRPr dirty="0">
              <a:solidFill>
                <a:schemeClr val="lt1"/>
              </a:solidFill>
              <a:latin typeface="Cabin Medium"/>
              <a:ea typeface="Cabin Medium"/>
              <a:cs typeface="Cabin Medium"/>
              <a:sym typeface="Cabin Medium"/>
            </a:endParaRPr>
          </a:p>
        </p:txBody>
      </p:sp>
      <p:cxnSp>
        <p:nvCxnSpPr>
          <p:cNvPr id="311" name="Google Shape;311;p43"/>
          <p:cNvCxnSpPr/>
          <p:nvPr/>
        </p:nvCxnSpPr>
        <p:spPr>
          <a:xfrm>
            <a:off x="2223165" y="2687613"/>
            <a:ext cx="0" cy="495300"/>
          </a:xfrm>
          <a:prstGeom prst="straightConnector1">
            <a:avLst/>
          </a:prstGeom>
          <a:noFill/>
          <a:ln w="38100" cap="flat" cmpd="sng">
            <a:solidFill>
              <a:schemeClr val="lt2"/>
            </a:solidFill>
            <a:prstDash val="dot"/>
            <a:round/>
            <a:headEnd type="none" w="med" len="med"/>
            <a:tailEnd type="none" w="med" len="med"/>
          </a:ln>
        </p:spPr>
      </p:cxnSp>
      <p:cxnSp>
        <p:nvCxnSpPr>
          <p:cNvPr id="312" name="Google Shape;312;p43"/>
          <p:cNvCxnSpPr/>
          <p:nvPr/>
        </p:nvCxnSpPr>
        <p:spPr>
          <a:xfrm>
            <a:off x="5960040" y="2687613"/>
            <a:ext cx="0" cy="495300"/>
          </a:xfrm>
          <a:prstGeom prst="straightConnector1">
            <a:avLst/>
          </a:prstGeom>
          <a:noFill/>
          <a:ln w="38100" cap="flat" cmpd="sng">
            <a:solidFill>
              <a:schemeClr val="lt2"/>
            </a:solidFill>
            <a:prstDash val="dot"/>
            <a:round/>
            <a:headEnd type="none" w="med" len="med"/>
            <a:tailEnd type="none" w="med" len="med"/>
          </a:ln>
        </p:spPr>
      </p:cxnSp>
      <p:sp>
        <p:nvSpPr>
          <p:cNvPr id="316" name="Google Shape;316;p43"/>
          <p:cNvSpPr txBox="1">
            <a:spLocks noGrp="1"/>
          </p:cNvSpPr>
          <p:nvPr>
            <p:ph type="title"/>
          </p:nvPr>
        </p:nvSpPr>
        <p:spPr>
          <a:xfrm>
            <a:off x="2580600" y="542475"/>
            <a:ext cx="3982800" cy="831600"/>
          </a:xfrm>
          <a:prstGeom prst="rect">
            <a:avLst/>
          </a:prstGeom>
        </p:spPr>
        <p:txBody>
          <a:bodyPr spcFirstLastPara="1" wrap="square" lIns="91425" tIns="169200" rIns="91425" bIns="91425" anchor="t" anchorCtr="0">
            <a:noAutofit/>
          </a:bodyPr>
          <a:lstStyle/>
          <a:p>
            <a:pPr marL="0" lvl="0" indent="0" algn="ctr" rtl="0">
              <a:spcBef>
                <a:spcPts val="0"/>
              </a:spcBef>
              <a:spcAft>
                <a:spcPts val="0"/>
              </a:spcAft>
              <a:buNone/>
            </a:pPr>
            <a:r>
              <a:rPr lang="en-GB" dirty="0"/>
              <a:t>Methodology</a:t>
            </a:r>
            <a:endParaRPr dirty="0"/>
          </a:p>
        </p:txBody>
      </p:sp>
      <p:pic>
        <p:nvPicPr>
          <p:cNvPr id="317" name="Google Shape;317;p43"/>
          <p:cNvPicPr preferRelativeResize="0"/>
          <p:nvPr/>
        </p:nvPicPr>
        <p:blipFill rotWithShape="1">
          <a:blip r:embed="rId3">
            <a:alphaModFix/>
          </a:blip>
          <a:srcRect r="41633" b="61704"/>
          <a:stretch/>
        </p:blipFill>
        <p:spPr>
          <a:xfrm>
            <a:off x="4550" y="200"/>
            <a:ext cx="5337053" cy="1969578"/>
          </a:xfrm>
          <a:prstGeom prst="rect">
            <a:avLst/>
          </a:prstGeom>
          <a:noFill/>
          <a:ln>
            <a:noFill/>
          </a:ln>
        </p:spPr>
      </p:pic>
      <p:sp>
        <p:nvSpPr>
          <p:cNvPr id="2" name="Google Shape;310;p43">
            <a:extLst>
              <a:ext uri="{FF2B5EF4-FFF2-40B4-BE49-F238E27FC236}">
                <a16:creationId xmlns:a16="http://schemas.microsoft.com/office/drawing/2014/main" id="{D13D5DE7-06B0-9317-4ED5-1589997859F5}"/>
              </a:ext>
            </a:extLst>
          </p:cNvPr>
          <p:cNvSpPr txBox="1"/>
          <p:nvPr/>
        </p:nvSpPr>
        <p:spPr>
          <a:xfrm>
            <a:off x="3814024" y="2769107"/>
            <a:ext cx="2908249"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400" b="1" dirty="0">
                <a:solidFill>
                  <a:schemeClr val="lt1"/>
                </a:solidFill>
                <a:latin typeface="Lora"/>
                <a:ea typeface="Lora"/>
                <a:cs typeface="Lora"/>
                <a:sym typeface="Lora"/>
              </a:rPr>
              <a:t>What do We Need?</a:t>
            </a:r>
            <a:endParaRPr lang="en-GB" dirty="0">
              <a:solidFill>
                <a:schemeClr val="lt1"/>
              </a:solidFill>
              <a:latin typeface="Cabin Medium"/>
              <a:ea typeface="Cabin Medium"/>
              <a:cs typeface="Cabin Medium"/>
              <a:sym typeface="Cabin Medium"/>
            </a:endParaRPr>
          </a:p>
        </p:txBody>
      </p:sp>
      <p:sp>
        <p:nvSpPr>
          <p:cNvPr id="3" name="Google Shape;310;p43">
            <a:extLst>
              <a:ext uri="{FF2B5EF4-FFF2-40B4-BE49-F238E27FC236}">
                <a16:creationId xmlns:a16="http://schemas.microsoft.com/office/drawing/2014/main" id="{44A000CE-D886-FE1E-EACF-985AFEFB4A82}"/>
              </a:ext>
            </a:extLst>
          </p:cNvPr>
          <p:cNvSpPr txBox="1"/>
          <p:nvPr/>
        </p:nvSpPr>
        <p:spPr>
          <a:xfrm>
            <a:off x="5534069" y="4233089"/>
            <a:ext cx="2908249" cy="53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400" b="1" dirty="0">
                <a:solidFill>
                  <a:schemeClr val="lt1"/>
                </a:solidFill>
                <a:latin typeface="Lora"/>
                <a:ea typeface="Lora"/>
                <a:cs typeface="Lora"/>
                <a:sym typeface="Lora"/>
              </a:rPr>
              <a:t>Find the Clues</a:t>
            </a:r>
            <a:endParaRPr lang="en-GB" dirty="0">
              <a:solidFill>
                <a:schemeClr val="lt1"/>
              </a:solidFill>
              <a:latin typeface="Cabin Medium"/>
              <a:ea typeface="Cabin Medium"/>
              <a:cs typeface="Cabin Medium"/>
              <a:sym typeface="Cabin Medium"/>
            </a:endParaRPr>
          </a:p>
        </p:txBody>
      </p:sp>
      <p:grpSp>
        <p:nvGrpSpPr>
          <p:cNvPr id="17" name="Google Shape;288;p43">
            <a:extLst>
              <a:ext uri="{FF2B5EF4-FFF2-40B4-BE49-F238E27FC236}">
                <a16:creationId xmlns:a16="http://schemas.microsoft.com/office/drawing/2014/main" id="{AF1AF547-0827-86F0-0C5F-F83B43DCB885}"/>
              </a:ext>
            </a:extLst>
          </p:cNvPr>
          <p:cNvGrpSpPr/>
          <p:nvPr/>
        </p:nvGrpSpPr>
        <p:grpSpPr>
          <a:xfrm>
            <a:off x="3012508" y="3446425"/>
            <a:ext cx="1154479" cy="961175"/>
            <a:chOff x="1573150" y="3305631"/>
            <a:chExt cx="1659450" cy="1381594"/>
          </a:xfrm>
        </p:grpSpPr>
        <p:sp>
          <p:nvSpPr>
            <p:cNvPr id="18" name="Google Shape;289;p43">
              <a:extLst>
                <a:ext uri="{FF2B5EF4-FFF2-40B4-BE49-F238E27FC236}">
                  <a16:creationId xmlns:a16="http://schemas.microsoft.com/office/drawing/2014/main" id="{DB43B860-3619-C3BB-E4CE-52870599934F}"/>
                </a:ext>
              </a:extLst>
            </p:cNvPr>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0;p43">
              <a:extLst>
                <a:ext uri="{FF2B5EF4-FFF2-40B4-BE49-F238E27FC236}">
                  <a16:creationId xmlns:a16="http://schemas.microsoft.com/office/drawing/2014/main" id="{94585419-E331-42CE-3AED-0B8D121F991A}"/>
                </a:ext>
              </a:extLst>
            </p:cNvPr>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1;p43">
              <a:extLst>
                <a:ext uri="{FF2B5EF4-FFF2-40B4-BE49-F238E27FC236}">
                  <a16:creationId xmlns:a16="http://schemas.microsoft.com/office/drawing/2014/main" id="{EC1D8B15-A10B-FBED-B207-EDCFA31593E1}"/>
                </a:ext>
              </a:extLst>
            </p:cNvPr>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2;p43">
              <a:extLst>
                <a:ext uri="{FF2B5EF4-FFF2-40B4-BE49-F238E27FC236}">
                  <a16:creationId xmlns:a16="http://schemas.microsoft.com/office/drawing/2014/main" id="{C8EE3136-9832-1274-55F4-9782212F56E4}"/>
                </a:ext>
              </a:extLst>
            </p:cNvPr>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3;p43">
              <a:extLst>
                <a:ext uri="{FF2B5EF4-FFF2-40B4-BE49-F238E27FC236}">
                  <a16:creationId xmlns:a16="http://schemas.microsoft.com/office/drawing/2014/main" id="{91E36707-9FAE-FC32-2CF0-42328F153022}"/>
                </a:ext>
              </a:extLst>
            </p:cNvPr>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07;p43">
            <a:extLst>
              <a:ext uri="{FF2B5EF4-FFF2-40B4-BE49-F238E27FC236}">
                <a16:creationId xmlns:a16="http://schemas.microsoft.com/office/drawing/2014/main" id="{9FBA46F0-0209-6911-E679-9CFC93F339D6}"/>
              </a:ext>
            </a:extLst>
          </p:cNvPr>
          <p:cNvSpPr txBox="1"/>
          <p:nvPr/>
        </p:nvSpPr>
        <p:spPr>
          <a:xfrm>
            <a:off x="2728050" y="3716425"/>
            <a:ext cx="1262100"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u="sng" dirty="0">
                <a:solidFill>
                  <a:schemeClr val="lt1"/>
                </a:solidFill>
                <a:latin typeface="Lora"/>
                <a:ea typeface="Lora"/>
                <a:cs typeface="Lora"/>
                <a:sym typeface="Lora"/>
              </a:rPr>
              <a:t>Process</a:t>
            </a:r>
          </a:p>
        </p:txBody>
      </p:sp>
      <p:sp>
        <p:nvSpPr>
          <p:cNvPr id="24" name="Google Shape;310;p43">
            <a:extLst>
              <a:ext uri="{FF2B5EF4-FFF2-40B4-BE49-F238E27FC236}">
                <a16:creationId xmlns:a16="http://schemas.microsoft.com/office/drawing/2014/main" id="{37565FC3-E30D-52FD-D030-42B01CECEF45}"/>
              </a:ext>
            </a:extLst>
          </p:cNvPr>
          <p:cNvSpPr txBox="1"/>
          <p:nvPr/>
        </p:nvSpPr>
        <p:spPr>
          <a:xfrm>
            <a:off x="1901876" y="4245757"/>
            <a:ext cx="2908249" cy="537900"/>
          </a:xfrm>
          <a:prstGeom prst="rect">
            <a:avLst/>
          </a:prstGeom>
          <a:noFill/>
          <a:ln>
            <a:noFill/>
          </a:ln>
        </p:spPr>
        <p:txBody>
          <a:bodyPr spcFirstLastPara="1" wrap="square" lIns="91425" tIns="91425" rIns="91425" bIns="91425" anchor="t" anchorCtr="0">
            <a:noAutofit/>
          </a:bodyPr>
          <a:lstStyle/>
          <a:p>
            <a:pPr algn="ctr"/>
            <a:r>
              <a:rPr lang="en-GB" sz="1400" b="1" dirty="0">
                <a:solidFill>
                  <a:schemeClr val="lt1"/>
                </a:solidFill>
                <a:latin typeface="Lora"/>
                <a:ea typeface="Lora"/>
                <a:cs typeface="Lora"/>
                <a:sym typeface="Lora"/>
              </a:rPr>
              <a:t>From Dirty to Clean</a:t>
            </a:r>
            <a:endParaRPr lang="en-GB" dirty="0">
              <a:solidFill>
                <a:schemeClr val="lt1"/>
              </a:solidFill>
              <a:latin typeface="Cabin Medium"/>
              <a:ea typeface="Cabin Medium"/>
              <a:cs typeface="Cabin Medium"/>
              <a:sym typeface="Cabin Medium"/>
            </a:endParaRPr>
          </a:p>
        </p:txBody>
      </p:sp>
    </p:spTree>
    <p:extLst>
      <p:ext uri="{BB962C8B-B14F-4D97-AF65-F5344CB8AC3E}">
        <p14:creationId xmlns:p14="http://schemas.microsoft.com/office/powerpoint/2010/main" val="94645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06" name="Google Shape;506;p50"/>
          <p:cNvGrpSpPr/>
          <p:nvPr/>
        </p:nvGrpSpPr>
        <p:grpSpPr>
          <a:xfrm flipH="1">
            <a:off x="4938700" y="2078848"/>
            <a:ext cx="1136225" cy="989636"/>
            <a:chOff x="1573150" y="3305631"/>
            <a:chExt cx="1659450" cy="1381594"/>
          </a:xfrm>
        </p:grpSpPr>
        <p:sp>
          <p:nvSpPr>
            <p:cNvPr id="507" name="Google Shape;507;p5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 name="Google Shape;508;p5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5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0" name="Google Shape;510;p5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 name="Google Shape;511;p5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512" name="Google Shape;512;p50"/>
          <p:cNvGrpSpPr/>
          <p:nvPr/>
        </p:nvGrpSpPr>
        <p:grpSpPr>
          <a:xfrm>
            <a:off x="5378950" y="3385868"/>
            <a:ext cx="1136225" cy="989636"/>
            <a:chOff x="1573150" y="3305631"/>
            <a:chExt cx="1659450" cy="1381594"/>
          </a:xfrm>
        </p:grpSpPr>
        <p:sp>
          <p:nvSpPr>
            <p:cNvPr id="513" name="Google Shape;513;p5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5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5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6" name="Google Shape;516;p5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7" name="Google Shape;517;p5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518" name="Google Shape;518;p50"/>
          <p:cNvGrpSpPr/>
          <p:nvPr/>
        </p:nvGrpSpPr>
        <p:grpSpPr>
          <a:xfrm>
            <a:off x="5349599" y="881394"/>
            <a:ext cx="1136225" cy="989636"/>
            <a:chOff x="1573150" y="3305631"/>
            <a:chExt cx="1659450" cy="1381594"/>
          </a:xfrm>
        </p:grpSpPr>
        <p:sp>
          <p:nvSpPr>
            <p:cNvPr id="519" name="Google Shape;519;p5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0" name="Google Shape;520;p5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5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2" name="Google Shape;522;p5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23" name="Google Shape;523;p5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24" name="Google Shape;524;p50"/>
          <p:cNvSpPr txBox="1">
            <a:spLocks noGrp="1"/>
          </p:cNvSpPr>
          <p:nvPr>
            <p:ph type="subTitle" idx="1"/>
          </p:nvPr>
        </p:nvSpPr>
        <p:spPr>
          <a:xfrm>
            <a:off x="4002676" y="1436362"/>
            <a:ext cx="3484650" cy="66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b="1" dirty="0"/>
              <a:t>How do annual members and casual riders differ regarding </a:t>
            </a:r>
            <a:r>
              <a:rPr lang="en-GB" b="1" dirty="0" err="1"/>
              <a:t>Cyclistic</a:t>
            </a:r>
            <a:r>
              <a:rPr lang="en-GB" b="1" dirty="0"/>
              <a:t> bike usage?</a:t>
            </a:r>
          </a:p>
        </p:txBody>
      </p:sp>
      <p:sp>
        <p:nvSpPr>
          <p:cNvPr id="525" name="Google Shape;525;p50"/>
          <p:cNvSpPr txBox="1">
            <a:spLocks noGrp="1"/>
          </p:cNvSpPr>
          <p:nvPr>
            <p:ph type="subTitle" idx="4"/>
          </p:nvPr>
        </p:nvSpPr>
        <p:spPr>
          <a:xfrm>
            <a:off x="3903791" y="1166958"/>
            <a:ext cx="3752850" cy="46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u="sng" dirty="0">
                <a:solidFill>
                  <a:srgbClr val="0070C0"/>
                </a:solidFill>
              </a:rPr>
              <a:t>Differences in Usage</a:t>
            </a:r>
          </a:p>
        </p:txBody>
      </p:sp>
      <p:sp>
        <p:nvSpPr>
          <p:cNvPr id="526" name="Google Shape;526;p50"/>
          <p:cNvSpPr txBox="1">
            <a:spLocks noGrp="1"/>
          </p:cNvSpPr>
          <p:nvPr>
            <p:ph type="subTitle" idx="3"/>
          </p:nvPr>
        </p:nvSpPr>
        <p:spPr>
          <a:xfrm>
            <a:off x="3874088" y="3793447"/>
            <a:ext cx="3741825" cy="6645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dirty="0"/>
              <a:t>How can digital media influence casual riders of </a:t>
            </a:r>
            <a:r>
              <a:rPr lang="en-GB" b="1" dirty="0" err="1"/>
              <a:t>Cyclistic</a:t>
            </a:r>
            <a:r>
              <a:rPr lang="en-GB" b="1" dirty="0"/>
              <a:t> to become annual members?</a:t>
            </a:r>
          </a:p>
        </p:txBody>
      </p:sp>
      <p:sp>
        <p:nvSpPr>
          <p:cNvPr id="527" name="Google Shape;527;p50"/>
          <p:cNvSpPr txBox="1">
            <a:spLocks noGrp="1"/>
          </p:cNvSpPr>
          <p:nvPr>
            <p:ph type="subTitle" idx="5"/>
          </p:nvPr>
        </p:nvSpPr>
        <p:spPr>
          <a:xfrm>
            <a:off x="3845707" y="2330915"/>
            <a:ext cx="3869016" cy="46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u="sng" dirty="0">
                <a:solidFill>
                  <a:srgbClr val="0070C0"/>
                </a:solidFill>
              </a:rPr>
              <a:t>Reasons for upgrade</a:t>
            </a:r>
          </a:p>
        </p:txBody>
      </p:sp>
      <p:sp>
        <p:nvSpPr>
          <p:cNvPr id="528" name="Google Shape;528;p50"/>
          <p:cNvSpPr txBox="1">
            <a:spLocks noGrp="1"/>
          </p:cNvSpPr>
          <p:nvPr>
            <p:ph type="subTitle" idx="6"/>
          </p:nvPr>
        </p:nvSpPr>
        <p:spPr>
          <a:xfrm>
            <a:off x="3604503" y="3499736"/>
            <a:ext cx="4351425" cy="46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u="sng" dirty="0">
                <a:solidFill>
                  <a:srgbClr val="0070C0"/>
                </a:solidFill>
              </a:rPr>
              <a:t>Influence of Digital Media</a:t>
            </a:r>
          </a:p>
        </p:txBody>
      </p:sp>
      <p:sp>
        <p:nvSpPr>
          <p:cNvPr id="529" name="Google Shape;529;p50"/>
          <p:cNvSpPr txBox="1">
            <a:spLocks noGrp="1"/>
          </p:cNvSpPr>
          <p:nvPr>
            <p:ph type="subTitle" idx="2"/>
          </p:nvPr>
        </p:nvSpPr>
        <p:spPr>
          <a:xfrm>
            <a:off x="4090026" y="2643969"/>
            <a:ext cx="3484650" cy="66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b="1" dirty="0"/>
              <a:t>Why would casual riders buy the </a:t>
            </a:r>
            <a:r>
              <a:rPr lang="en-GB" b="1" dirty="0" err="1"/>
              <a:t>Cyclistic</a:t>
            </a:r>
            <a:r>
              <a:rPr lang="en-GB" b="1" dirty="0"/>
              <a:t> annual membership?</a:t>
            </a:r>
          </a:p>
        </p:txBody>
      </p:sp>
      <p:sp>
        <p:nvSpPr>
          <p:cNvPr id="530" name="Google Shape;530;p50"/>
          <p:cNvSpPr txBox="1">
            <a:spLocks noGrp="1"/>
          </p:cNvSpPr>
          <p:nvPr>
            <p:ph type="title"/>
          </p:nvPr>
        </p:nvSpPr>
        <p:spPr>
          <a:xfrm>
            <a:off x="756100" y="2160800"/>
            <a:ext cx="2491800" cy="1170300"/>
          </a:xfrm>
          <a:prstGeom prst="rect">
            <a:avLst/>
          </a:prstGeom>
        </p:spPr>
        <p:txBody>
          <a:bodyPr spcFirstLastPara="1" wrap="square" lIns="198000" tIns="91425" rIns="91425" bIns="91425" anchor="t" anchorCtr="0">
            <a:noAutofit/>
          </a:bodyPr>
          <a:lstStyle/>
          <a:p>
            <a:pPr marL="0" lvl="0" indent="0" algn="l" rtl="0">
              <a:spcBef>
                <a:spcPts val="0"/>
              </a:spcBef>
              <a:spcAft>
                <a:spcPts val="0"/>
              </a:spcAft>
              <a:buNone/>
            </a:pPr>
            <a:r>
              <a:rPr lang="en" dirty="0"/>
              <a:t>Ask</a:t>
            </a:r>
            <a:br>
              <a:rPr lang="en" dirty="0"/>
            </a:br>
            <a:r>
              <a:rPr lang="en" dirty="0"/>
              <a:t>Phase</a:t>
            </a:r>
            <a:endParaRPr dirty="0"/>
          </a:p>
        </p:txBody>
      </p:sp>
      <p:pic>
        <p:nvPicPr>
          <p:cNvPr id="531" name="Google Shape;531;p50"/>
          <p:cNvPicPr preferRelativeResize="0"/>
          <p:nvPr/>
        </p:nvPicPr>
        <p:blipFill rotWithShape="1">
          <a:blip r:embed="rId3">
            <a:alphaModFix/>
          </a:blip>
          <a:srcRect t="49230" r="88626"/>
          <a:stretch/>
        </p:blipFill>
        <p:spPr>
          <a:xfrm>
            <a:off x="0" y="2532851"/>
            <a:ext cx="1040022" cy="2611897"/>
          </a:xfrm>
          <a:prstGeom prst="rect">
            <a:avLst/>
          </a:prstGeom>
          <a:noFill/>
          <a:ln>
            <a:noFill/>
          </a:ln>
        </p:spPr>
      </p:pic>
      <p:sp>
        <p:nvSpPr>
          <p:cNvPr id="536" name="Google Shape;536;p50"/>
          <p:cNvSpPr/>
          <p:nvPr/>
        </p:nvSpPr>
        <p:spPr>
          <a:xfrm rot="5400000">
            <a:off x="5660900" y="2013998"/>
            <a:ext cx="146974" cy="195927"/>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rot="5400000">
            <a:off x="5651774" y="3120468"/>
            <a:ext cx="146974" cy="195927"/>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850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603" name="Google Shape;603;p53"/>
          <p:cNvGrpSpPr/>
          <p:nvPr/>
        </p:nvGrpSpPr>
        <p:grpSpPr>
          <a:xfrm flipH="1">
            <a:off x="4486048" y="2677316"/>
            <a:ext cx="1154479" cy="961175"/>
            <a:chOff x="1573150" y="3305631"/>
            <a:chExt cx="1659450" cy="1381594"/>
          </a:xfrm>
        </p:grpSpPr>
        <p:sp>
          <p:nvSpPr>
            <p:cNvPr id="604" name="Google Shape;604;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3"/>
          <p:cNvGrpSpPr/>
          <p:nvPr/>
        </p:nvGrpSpPr>
        <p:grpSpPr>
          <a:xfrm>
            <a:off x="3592230" y="3776596"/>
            <a:ext cx="1154479" cy="961175"/>
            <a:chOff x="1573150" y="3305631"/>
            <a:chExt cx="1659450" cy="1381594"/>
          </a:xfrm>
        </p:grpSpPr>
        <p:sp>
          <p:nvSpPr>
            <p:cNvPr id="610" name="Google Shape;610;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3"/>
          <p:cNvGrpSpPr/>
          <p:nvPr/>
        </p:nvGrpSpPr>
        <p:grpSpPr>
          <a:xfrm>
            <a:off x="3582172" y="1653060"/>
            <a:ext cx="1154479" cy="961175"/>
            <a:chOff x="1573150" y="3305631"/>
            <a:chExt cx="1659450" cy="1381594"/>
          </a:xfrm>
        </p:grpSpPr>
        <p:sp>
          <p:nvSpPr>
            <p:cNvPr id="616" name="Google Shape;616;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53"/>
          <p:cNvSpPr txBox="1">
            <a:spLocks noGrp="1"/>
          </p:cNvSpPr>
          <p:nvPr>
            <p:ph type="title"/>
          </p:nvPr>
        </p:nvSpPr>
        <p:spPr>
          <a:xfrm>
            <a:off x="2655225" y="542525"/>
            <a:ext cx="38397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Prepare</a:t>
            </a:r>
            <a:br>
              <a:rPr lang="en-GB" sz="2400" dirty="0"/>
            </a:br>
            <a:r>
              <a:rPr lang="en-GB" sz="2400" dirty="0"/>
              <a:t>Phase</a:t>
            </a:r>
          </a:p>
        </p:txBody>
      </p:sp>
      <p:sp>
        <p:nvSpPr>
          <p:cNvPr id="623" name="Google Shape;623;p53"/>
          <p:cNvSpPr txBox="1">
            <a:spLocks noGrp="1"/>
          </p:cNvSpPr>
          <p:nvPr>
            <p:ph type="subTitle" idx="2"/>
          </p:nvPr>
        </p:nvSpPr>
        <p:spPr>
          <a:xfrm>
            <a:off x="1296326" y="4037354"/>
            <a:ext cx="2130375" cy="44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dirty="0"/>
              <a:t> Limitations of Data</a:t>
            </a:r>
          </a:p>
        </p:txBody>
      </p:sp>
      <p:sp>
        <p:nvSpPr>
          <p:cNvPr id="625" name="Google Shape;625;p53"/>
          <p:cNvSpPr txBox="1">
            <a:spLocks noGrp="1"/>
          </p:cNvSpPr>
          <p:nvPr>
            <p:ph type="title" idx="3"/>
          </p:nvPr>
        </p:nvSpPr>
        <p:spPr>
          <a:xfrm>
            <a:off x="1143926" y="1889510"/>
            <a:ext cx="2282775" cy="42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dirty="0"/>
              <a:t>Description of Data</a:t>
            </a:r>
          </a:p>
        </p:txBody>
      </p:sp>
      <p:sp>
        <p:nvSpPr>
          <p:cNvPr id="626" name="Google Shape;626;p53"/>
          <p:cNvSpPr txBox="1">
            <a:spLocks noGrp="1"/>
          </p:cNvSpPr>
          <p:nvPr>
            <p:ph type="title" idx="5"/>
          </p:nvPr>
        </p:nvSpPr>
        <p:spPr>
          <a:xfrm>
            <a:off x="5822467" y="2882546"/>
            <a:ext cx="2377951" cy="44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t>Credibility of Data</a:t>
            </a:r>
          </a:p>
        </p:txBody>
      </p:sp>
      <p:pic>
        <p:nvPicPr>
          <p:cNvPr id="630" name="Google Shape;630;p53"/>
          <p:cNvPicPr preferRelativeResize="0"/>
          <p:nvPr/>
        </p:nvPicPr>
        <p:blipFill rotWithShape="1">
          <a:blip r:embed="rId3">
            <a:alphaModFix/>
          </a:blip>
          <a:srcRect r="68359" b="60798"/>
          <a:stretch/>
        </p:blipFill>
        <p:spPr>
          <a:xfrm>
            <a:off x="469" y="0"/>
            <a:ext cx="2892927" cy="2016373"/>
          </a:xfrm>
          <a:prstGeom prst="rect">
            <a:avLst/>
          </a:prstGeom>
          <a:noFill/>
          <a:ln>
            <a:noFill/>
          </a:ln>
        </p:spPr>
      </p:pic>
      <p:sp>
        <p:nvSpPr>
          <p:cNvPr id="631" name="Google Shape;631;p53"/>
          <p:cNvSpPr txBox="1">
            <a:spLocks noGrp="1"/>
          </p:cNvSpPr>
          <p:nvPr>
            <p:ph type="subTitle" idx="2"/>
          </p:nvPr>
        </p:nvSpPr>
        <p:spPr>
          <a:xfrm>
            <a:off x="3672738" y="4052532"/>
            <a:ext cx="511513" cy="46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t>iii</a:t>
            </a:r>
            <a:endParaRPr sz="2400" dirty="0"/>
          </a:p>
        </p:txBody>
      </p:sp>
      <p:sp>
        <p:nvSpPr>
          <p:cNvPr id="632" name="Google Shape;632;p53"/>
          <p:cNvSpPr txBox="1">
            <a:spLocks noGrp="1"/>
          </p:cNvSpPr>
          <p:nvPr>
            <p:ph type="title" idx="3"/>
          </p:nvPr>
        </p:nvSpPr>
        <p:spPr>
          <a:xfrm>
            <a:off x="3703301" y="1889510"/>
            <a:ext cx="4584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t>i</a:t>
            </a:r>
            <a:endParaRPr sz="2400" dirty="0"/>
          </a:p>
        </p:txBody>
      </p:sp>
      <p:sp>
        <p:nvSpPr>
          <p:cNvPr id="633" name="Google Shape;633;p53"/>
          <p:cNvSpPr txBox="1">
            <a:spLocks noGrp="1"/>
          </p:cNvSpPr>
          <p:nvPr>
            <p:ph type="title" idx="5"/>
          </p:nvPr>
        </p:nvSpPr>
        <p:spPr>
          <a:xfrm>
            <a:off x="5060649" y="2905916"/>
            <a:ext cx="458400" cy="46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t>ii</a:t>
            </a:r>
            <a:endParaRPr sz="2400" dirty="0"/>
          </a:p>
        </p:txBody>
      </p:sp>
    </p:spTree>
    <p:extLst>
      <p:ext uri="{BB962C8B-B14F-4D97-AF65-F5344CB8AC3E}">
        <p14:creationId xmlns:p14="http://schemas.microsoft.com/office/powerpoint/2010/main" val="318629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603" name="Google Shape;603;p53"/>
          <p:cNvGrpSpPr/>
          <p:nvPr/>
        </p:nvGrpSpPr>
        <p:grpSpPr>
          <a:xfrm flipH="1">
            <a:off x="3510604" y="4254249"/>
            <a:ext cx="998845" cy="831600"/>
            <a:chOff x="1573150" y="3305631"/>
            <a:chExt cx="1659450" cy="1381594"/>
          </a:xfrm>
        </p:grpSpPr>
        <p:sp>
          <p:nvSpPr>
            <p:cNvPr id="604" name="Google Shape;604;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 name="Google Shape;605;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 name="Google Shape;606;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 name="Google Shape;607;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 name="Google Shape;608;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609" name="Google Shape;609;p53"/>
          <p:cNvGrpSpPr/>
          <p:nvPr/>
        </p:nvGrpSpPr>
        <p:grpSpPr>
          <a:xfrm>
            <a:off x="4656890" y="4254249"/>
            <a:ext cx="998845" cy="831600"/>
            <a:chOff x="1573150" y="3305631"/>
            <a:chExt cx="1659450" cy="1381594"/>
          </a:xfrm>
        </p:grpSpPr>
        <p:sp>
          <p:nvSpPr>
            <p:cNvPr id="610" name="Google Shape;610;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1" name="Google Shape;611;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2" name="Google Shape;612;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3" name="Google Shape;613;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4" name="Google Shape;614;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615" name="Google Shape;615;p53"/>
          <p:cNvGrpSpPr/>
          <p:nvPr/>
        </p:nvGrpSpPr>
        <p:grpSpPr>
          <a:xfrm>
            <a:off x="3055435" y="1332887"/>
            <a:ext cx="870476" cy="724725"/>
            <a:chOff x="1573150" y="3305631"/>
            <a:chExt cx="1659450" cy="1381594"/>
          </a:xfrm>
        </p:grpSpPr>
        <p:sp>
          <p:nvSpPr>
            <p:cNvPr id="616" name="Google Shape;616;p5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53"/>
          <p:cNvSpPr txBox="1">
            <a:spLocks noGrp="1"/>
          </p:cNvSpPr>
          <p:nvPr>
            <p:ph type="title"/>
          </p:nvPr>
        </p:nvSpPr>
        <p:spPr>
          <a:xfrm>
            <a:off x="2655225" y="542525"/>
            <a:ext cx="38397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Prepare</a:t>
            </a:r>
            <a:br>
              <a:rPr lang="en-GB" sz="2400" dirty="0"/>
            </a:br>
            <a:r>
              <a:rPr lang="en-GB" sz="2400" dirty="0"/>
              <a:t>Phase</a:t>
            </a:r>
          </a:p>
        </p:txBody>
      </p:sp>
      <p:sp>
        <p:nvSpPr>
          <p:cNvPr id="623" name="Google Shape;623;p53"/>
          <p:cNvSpPr txBox="1">
            <a:spLocks noGrp="1"/>
          </p:cNvSpPr>
          <p:nvPr>
            <p:ph type="subTitle" idx="2"/>
          </p:nvPr>
        </p:nvSpPr>
        <p:spPr>
          <a:xfrm>
            <a:off x="5704483" y="4476080"/>
            <a:ext cx="2112379" cy="3825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dirty="0"/>
              <a:t>Limitations of Data</a:t>
            </a:r>
          </a:p>
        </p:txBody>
      </p:sp>
      <p:sp>
        <p:nvSpPr>
          <p:cNvPr id="625" name="Google Shape;625;p53"/>
          <p:cNvSpPr txBox="1">
            <a:spLocks noGrp="1"/>
          </p:cNvSpPr>
          <p:nvPr>
            <p:ph type="title" idx="3"/>
          </p:nvPr>
        </p:nvSpPr>
        <p:spPr>
          <a:xfrm>
            <a:off x="2993060" y="1480329"/>
            <a:ext cx="3157879" cy="4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solidFill>
                  <a:srgbClr val="00B050"/>
                </a:solidFill>
              </a:rPr>
              <a:t>Description of Data</a:t>
            </a:r>
          </a:p>
        </p:txBody>
      </p:sp>
      <p:sp>
        <p:nvSpPr>
          <p:cNvPr id="626" name="Google Shape;626;p53"/>
          <p:cNvSpPr txBox="1">
            <a:spLocks noGrp="1"/>
          </p:cNvSpPr>
          <p:nvPr>
            <p:ph type="title" idx="5"/>
          </p:nvPr>
        </p:nvSpPr>
        <p:spPr>
          <a:xfrm>
            <a:off x="1841007" y="4476080"/>
            <a:ext cx="1690495" cy="38258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GB" sz="1100" dirty="0"/>
              <a:t>Credibility of Data</a:t>
            </a:r>
          </a:p>
        </p:txBody>
      </p:sp>
      <p:pic>
        <p:nvPicPr>
          <p:cNvPr id="630" name="Google Shape;630;p53"/>
          <p:cNvPicPr preferRelativeResize="0"/>
          <p:nvPr/>
        </p:nvPicPr>
        <p:blipFill rotWithShape="1">
          <a:blip r:embed="rId3">
            <a:alphaModFix/>
          </a:blip>
          <a:srcRect r="68359" b="60798"/>
          <a:stretch/>
        </p:blipFill>
        <p:spPr>
          <a:xfrm>
            <a:off x="469" y="0"/>
            <a:ext cx="2892927" cy="2016373"/>
          </a:xfrm>
          <a:prstGeom prst="rect">
            <a:avLst/>
          </a:prstGeom>
          <a:noFill/>
          <a:ln>
            <a:noFill/>
          </a:ln>
        </p:spPr>
      </p:pic>
      <p:sp>
        <p:nvSpPr>
          <p:cNvPr id="631" name="Google Shape;631;p53"/>
          <p:cNvSpPr txBox="1">
            <a:spLocks noGrp="1"/>
          </p:cNvSpPr>
          <p:nvPr>
            <p:ph type="subTitle" idx="2"/>
          </p:nvPr>
        </p:nvSpPr>
        <p:spPr>
          <a:xfrm>
            <a:off x="4736897" y="4472163"/>
            <a:ext cx="442557" cy="400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iii</a:t>
            </a:r>
            <a:endParaRPr dirty="0"/>
          </a:p>
        </p:txBody>
      </p:sp>
      <p:sp>
        <p:nvSpPr>
          <p:cNvPr id="632" name="Google Shape;632;p53"/>
          <p:cNvSpPr txBox="1">
            <a:spLocks noGrp="1"/>
          </p:cNvSpPr>
          <p:nvPr>
            <p:ph type="title" idx="3"/>
          </p:nvPr>
        </p:nvSpPr>
        <p:spPr>
          <a:xfrm>
            <a:off x="3091549" y="1465845"/>
            <a:ext cx="4584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a:t>
            </a:r>
            <a:endParaRPr dirty="0"/>
          </a:p>
        </p:txBody>
      </p:sp>
      <p:sp>
        <p:nvSpPr>
          <p:cNvPr id="633" name="Google Shape;633;p53"/>
          <p:cNvSpPr txBox="1">
            <a:spLocks noGrp="1"/>
          </p:cNvSpPr>
          <p:nvPr>
            <p:ph type="title" idx="5"/>
          </p:nvPr>
        </p:nvSpPr>
        <p:spPr>
          <a:xfrm>
            <a:off x="4017130" y="4472162"/>
            <a:ext cx="396604" cy="400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ii</a:t>
            </a:r>
            <a:endParaRPr dirty="0"/>
          </a:p>
        </p:txBody>
      </p:sp>
      <p:sp>
        <p:nvSpPr>
          <p:cNvPr id="2" name="Google Shape;488;p49">
            <a:extLst>
              <a:ext uri="{FF2B5EF4-FFF2-40B4-BE49-F238E27FC236}">
                <a16:creationId xmlns:a16="http://schemas.microsoft.com/office/drawing/2014/main" id="{68EEF9B7-53AA-77C5-D921-90E51CEAEE4D}"/>
              </a:ext>
            </a:extLst>
          </p:cNvPr>
          <p:cNvSpPr txBox="1">
            <a:spLocks/>
          </p:cNvSpPr>
          <p:nvPr/>
        </p:nvSpPr>
        <p:spPr>
          <a:xfrm>
            <a:off x="1841007" y="2115091"/>
            <a:ext cx="2136734"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1200" u="sng" dirty="0">
                <a:solidFill>
                  <a:schemeClr val="accent1">
                    <a:lumMod val="50000"/>
                  </a:schemeClr>
                </a:solidFill>
              </a:rPr>
              <a:t>Available on hands</a:t>
            </a:r>
          </a:p>
        </p:txBody>
      </p:sp>
      <p:sp>
        <p:nvSpPr>
          <p:cNvPr id="3" name="TextBox 2">
            <a:extLst>
              <a:ext uri="{FF2B5EF4-FFF2-40B4-BE49-F238E27FC236}">
                <a16:creationId xmlns:a16="http://schemas.microsoft.com/office/drawing/2014/main" id="{845A1593-DD05-0268-006A-CFE89D42AEE5}"/>
              </a:ext>
            </a:extLst>
          </p:cNvPr>
          <p:cNvSpPr txBox="1"/>
          <p:nvPr/>
        </p:nvSpPr>
        <p:spPr>
          <a:xfrm>
            <a:off x="1695813" y="2442632"/>
            <a:ext cx="2628278" cy="110799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Content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Details of every ride logged by </a:t>
            </a:r>
            <a:r>
              <a:rPr lang="en-GB" sz="1100" b="1" dirty="0" err="1">
                <a:solidFill>
                  <a:schemeClr val="bg1">
                    <a:lumMod val="75000"/>
                  </a:schemeClr>
                </a:solidFill>
                <a:latin typeface="Cabin Medium"/>
                <a:ea typeface="Cabin Medium"/>
                <a:cs typeface="Cabin Medium"/>
                <a:sym typeface="Cabin Medium"/>
              </a:rPr>
              <a:t>Cyclistic</a:t>
            </a:r>
            <a:r>
              <a:rPr lang="en-GB" sz="1100" b="1" dirty="0">
                <a:solidFill>
                  <a:schemeClr val="bg1">
                    <a:lumMod val="75000"/>
                  </a:schemeClr>
                </a:solidFill>
                <a:latin typeface="Cabin Medium"/>
                <a:ea typeface="Cabin Medium"/>
                <a:cs typeface="Cabin Medium"/>
                <a:sym typeface="Cabin Medium"/>
              </a:rPr>
              <a:t> customers</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Range of Data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2013 - 2024 Mar</a:t>
            </a:r>
          </a:p>
        </p:txBody>
      </p:sp>
      <p:sp>
        <p:nvSpPr>
          <p:cNvPr id="4" name="Google Shape;488;p49">
            <a:extLst>
              <a:ext uri="{FF2B5EF4-FFF2-40B4-BE49-F238E27FC236}">
                <a16:creationId xmlns:a16="http://schemas.microsoft.com/office/drawing/2014/main" id="{A78249C6-7B4F-E153-FE65-0B6AC3FA7FE5}"/>
              </a:ext>
            </a:extLst>
          </p:cNvPr>
          <p:cNvSpPr txBox="1">
            <a:spLocks/>
          </p:cNvSpPr>
          <p:nvPr/>
        </p:nvSpPr>
        <p:spPr>
          <a:xfrm>
            <a:off x="5082572" y="2111051"/>
            <a:ext cx="2136734"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1200" u="sng" dirty="0">
                <a:solidFill>
                  <a:schemeClr val="accent1">
                    <a:lumMod val="50000"/>
                  </a:schemeClr>
                </a:solidFill>
              </a:rPr>
              <a:t>Used in the</a:t>
            </a:r>
            <a:r>
              <a:rPr lang="zh-TW" altLang="en-US" sz="1200" u="sng" dirty="0">
                <a:solidFill>
                  <a:schemeClr val="accent1">
                    <a:lumMod val="50000"/>
                  </a:schemeClr>
                </a:solidFill>
              </a:rPr>
              <a:t> </a:t>
            </a:r>
            <a:r>
              <a:rPr lang="en-GB" sz="1200" u="sng" dirty="0">
                <a:solidFill>
                  <a:schemeClr val="accent1">
                    <a:lumMod val="50000"/>
                  </a:schemeClr>
                </a:solidFill>
              </a:rPr>
              <a:t>project</a:t>
            </a:r>
          </a:p>
        </p:txBody>
      </p:sp>
      <p:sp>
        <p:nvSpPr>
          <p:cNvPr id="5" name="TextBox 4">
            <a:extLst>
              <a:ext uri="{FF2B5EF4-FFF2-40B4-BE49-F238E27FC236}">
                <a16:creationId xmlns:a16="http://schemas.microsoft.com/office/drawing/2014/main" id="{4397506C-00F8-AB12-E714-3B425D867654}"/>
              </a:ext>
            </a:extLst>
          </p:cNvPr>
          <p:cNvSpPr txBox="1"/>
          <p:nvPr/>
        </p:nvSpPr>
        <p:spPr>
          <a:xfrm>
            <a:off x="4949156" y="2442632"/>
            <a:ext cx="2628278" cy="1446550"/>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Content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Details of every ride logged by </a:t>
            </a:r>
            <a:r>
              <a:rPr lang="en-GB" sz="1100" b="1" dirty="0" err="1">
                <a:solidFill>
                  <a:schemeClr val="bg1">
                    <a:lumMod val="75000"/>
                  </a:schemeClr>
                </a:solidFill>
                <a:latin typeface="Cabin Medium"/>
                <a:ea typeface="Cabin Medium"/>
                <a:cs typeface="Cabin Medium"/>
                <a:sym typeface="Cabin Medium"/>
              </a:rPr>
              <a:t>Cyclistic</a:t>
            </a:r>
            <a:r>
              <a:rPr lang="en-GB" sz="1100" b="1" dirty="0">
                <a:solidFill>
                  <a:schemeClr val="bg1">
                    <a:lumMod val="75000"/>
                  </a:schemeClr>
                </a:solidFill>
                <a:latin typeface="Cabin Medium"/>
                <a:ea typeface="Cabin Medium"/>
                <a:cs typeface="Cabin Medium"/>
                <a:sym typeface="Cabin Medium"/>
              </a:rPr>
              <a:t> customers</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Range of Data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`Past 12 months`</a:t>
            </a:r>
            <a:br>
              <a:rPr lang="en-GB" sz="1100" b="1" dirty="0">
                <a:solidFill>
                  <a:schemeClr val="bg1">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(2023 Apr - 2024 Mar)</a:t>
            </a:r>
          </a:p>
          <a:p>
            <a:pPr lvl="0" rtl="0">
              <a:spcBef>
                <a:spcPts val="0"/>
              </a:spcBef>
              <a:spcAft>
                <a:spcPts val="0"/>
              </a:spcAft>
            </a:pPr>
            <a:endParaRPr lang="en-GB" sz="1100" b="1" dirty="0">
              <a:solidFill>
                <a:schemeClr val="bg1">
                  <a:lumMod val="75000"/>
                </a:schemeClr>
              </a:solidFill>
              <a:latin typeface="Cabin Medium"/>
              <a:ea typeface="Cabin Medium"/>
              <a:cs typeface="Cabin Medium"/>
              <a:sym typeface="Cabin Medium"/>
            </a:endParaRPr>
          </a:p>
        </p:txBody>
      </p:sp>
      <p:cxnSp>
        <p:nvCxnSpPr>
          <p:cNvPr id="15" name="Straight Connector 14">
            <a:extLst>
              <a:ext uri="{FF2B5EF4-FFF2-40B4-BE49-F238E27FC236}">
                <a16:creationId xmlns:a16="http://schemas.microsoft.com/office/drawing/2014/main" id="{07EBC252-DC04-3F48-312B-016E32EEA244}"/>
              </a:ext>
            </a:extLst>
          </p:cNvPr>
          <p:cNvCxnSpPr>
            <a:cxnSpLocks/>
          </p:cNvCxnSpPr>
          <p:nvPr/>
        </p:nvCxnSpPr>
        <p:spPr>
          <a:xfrm flipH="1">
            <a:off x="2637252" y="4273299"/>
            <a:ext cx="4226243"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0274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603" name="Google Shape;603;p53"/>
          <p:cNvGrpSpPr/>
          <p:nvPr/>
        </p:nvGrpSpPr>
        <p:grpSpPr>
          <a:xfrm flipH="1">
            <a:off x="2769611" y="1286625"/>
            <a:ext cx="998845" cy="831600"/>
            <a:chOff x="1573150" y="3305631"/>
            <a:chExt cx="1659450" cy="1381594"/>
          </a:xfrm>
        </p:grpSpPr>
        <p:sp>
          <p:nvSpPr>
            <p:cNvPr id="604" name="Google Shape;604;p53"/>
            <p:cNvSpPr/>
            <p:nvPr/>
          </p:nvSpPr>
          <p:spPr>
            <a:xfrm>
              <a:off x="1573150" y="3535099"/>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 name="Google Shape;605;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 name="Google Shape;606;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 name="Google Shape;607;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 name="Google Shape;608;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21" name="Google Shape;621;p53"/>
          <p:cNvSpPr txBox="1">
            <a:spLocks noGrp="1"/>
          </p:cNvSpPr>
          <p:nvPr>
            <p:ph type="title"/>
          </p:nvPr>
        </p:nvSpPr>
        <p:spPr>
          <a:xfrm>
            <a:off x="2655225" y="542525"/>
            <a:ext cx="38397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Prepare</a:t>
            </a:r>
            <a:br>
              <a:rPr lang="en-GB" sz="2400" dirty="0"/>
            </a:br>
            <a:r>
              <a:rPr lang="en-GB" sz="2400" dirty="0"/>
              <a:t>Phase</a:t>
            </a:r>
          </a:p>
        </p:txBody>
      </p:sp>
      <p:sp>
        <p:nvSpPr>
          <p:cNvPr id="626" name="Google Shape;626;p53"/>
          <p:cNvSpPr txBox="1">
            <a:spLocks noGrp="1"/>
          </p:cNvSpPr>
          <p:nvPr>
            <p:ph type="title" idx="5"/>
          </p:nvPr>
        </p:nvSpPr>
        <p:spPr>
          <a:xfrm>
            <a:off x="3529577" y="1484371"/>
            <a:ext cx="2084845" cy="3825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solidFill>
                  <a:srgbClr val="00B050"/>
                </a:solidFill>
              </a:rPr>
              <a:t>Credibility of Data</a:t>
            </a:r>
          </a:p>
        </p:txBody>
      </p:sp>
      <p:pic>
        <p:nvPicPr>
          <p:cNvPr id="630" name="Google Shape;630;p53"/>
          <p:cNvPicPr preferRelativeResize="0"/>
          <p:nvPr/>
        </p:nvPicPr>
        <p:blipFill rotWithShape="1">
          <a:blip r:embed="rId3">
            <a:alphaModFix/>
          </a:blip>
          <a:srcRect r="68359" b="60798"/>
          <a:stretch/>
        </p:blipFill>
        <p:spPr>
          <a:xfrm>
            <a:off x="469" y="0"/>
            <a:ext cx="2892927" cy="2016373"/>
          </a:xfrm>
          <a:prstGeom prst="rect">
            <a:avLst/>
          </a:prstGeom>
          <a:noFill/>
          <a:ln>
            <a:noFill/>
          </a:ln>
        </p:spPr>
      </p:pic>
      <p:sp>
        <p:nvSpPr>
          <p:cNvPr id="633" name="Google Shape;633;p53"/>
          <p:cNvSpPr txBox="1">
            <a:spLocks noGrp="1"/>
          </p:cNvSpPr>
          <p:nvPr>
            <p:ph type="title" idx="5"/>
          </p:nvPr>
        </p:nvSpPr>
        <p:spPr>
          <a:xfrm>
            <a:off x="3255772" y="1496328"/>
            <a:ext cx="396604" cy="400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ii</a:t>
            </a:r>
            <a:endParaRPr dirty="0"/>
          </a:p>
        </p:txBody>
      </p:sp>
      <p:sp>
        <p:nvSpPr>
          <p:cNvPr id="2" name="Google Shape;488;p49">
            <a:extLst>
              <a:ext uri="{FF2B5EF4-FFF2-40B4-BE49-F238E27FC236}">
                <a16:creationId xmlns:a16="http://schemas.microsoft.com/office/drawing/2014/main" id="{68EEF9B7-53AA-77C5-D921-90E51CEAEE4D}"/>
              </a:ext>
            </a:extLst>
          </p:cNvPr>
          <p:cNvSpPr txBox="1">
            <a:spLocks/>
          </p:cNvSpPr>
          <p:nvPr/>
        </p:nvSpPr>
        <p:spPr>
          <a:xfrm>
            <a:off x="3505053" y="1827461"/>
            <a:ext cx="2136734"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1200" u="sng" dirty="0">
                <a:solidFill>
                  <a:schemeClr val="accent1">
                    <a:lumMod val="50000"/>
                  </a:schemeClr>
                </a:solidFill>
              </a:rPr>
              <a:t>ROCCC</a:t>
            </a:r>
          </a:p>
        </p:txBody>
      </p:sp>
      <p:sp>
        <p:nvSpPr>
          <p:cNvPr id="3" name="TextBox 2">
            <a:extLst>
              <a:ext uri="{FF2B5EF4-FFF2-40B4-BE49-F238E27FC236}">
                <a16:creationId xmlns:a16="http://schemas.microsoft.com/office/drawing/2014/main" id="{845A1593-DD05-0268-006A-CFE89D42AEE5}"/>
              </a:ext>
            </a:extLst>
          </p:cNvPr>
          <p:cNvSpPr txBox="1"/>
          <p:nvPr/>
        </p:nvSpPr>
        <p:spPr>
          <a:xfrm>
            <a:off x="2381901" y="2137482"/>
            <a:ext cx="2490485" cy="2123658"/>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Reliable   </a:t>
            </a:r>
            <a:br>
              <a:rPr lang="en-GB" sz="1100" b="1" dirty="0">
                <a:solidFill>
                  <a:schemeClr val="accent6">
                    <a:lumMod val="75000"/>
                  </a:schemeClr>
                </a:solidFill>
                <a:latin typeface="Cabin Medium"/>
                <a:ea typeface="Cabin Medium"/>
                <a:cs typeface="Cabin Medium"/>
                <a:sym typeface="Cabin Medium"/>
              </a:rPr>
            </a:br>
            <a:endParaRPr lang="en-GB" sz="1100" b="1" dirty="0">
              <a:solidFill>
                <a:schemeClr val="accent6">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Original</a:t>
            </a:r>
            <a:br>
              <a:rPr lang="en-GB" sz="1100" b="1" dirty="0">
                <a:solidFill>
                  <a:schemeClr val="accent6">
                    <a:lumMod val="75000"/>
                  </a:schemeClr>
                </a:solidFill>
                <a:latin typeface="Cabin Medium"/>
                <a:ea typeface="Cabin Medium"/>
                <a:cs typeface="Cabin Medium"/>
                <a:sym typeface="Cabin Medium"/>
              </a:rPr>
            </a:br>
            <a:endParaRPr lang="en-GB" sz="1100" b="1" dirty="0">
              <a:solidFill>
                <a:schemeClr val="accent6">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Comprehensive </a:t>
            </a:r>
          </a:p>
          <a:p>
            <a:pPr lvl="0" rtl="0">
              <a:spcBef>
                <a:spcPts val="0"/>
              </a:spcBef>
              <a:spcAft>
                <a:spcPts val="0"/>
              </a:spcAft>
            </a:pPr>
            <a:r>
              <a:rPr lang="en-GB" sz="1100" b="1" dirty="0">
                <a:solidFill>
                  <a:schemeClr val="accent6">
                    <a:lumMod val="75000"/>
                  </a:schemeClr>
                </a:solidFill>
                <a:latin typeface="Cabin Medium"/>
                <a:ea typeface="Cabin Medium"/>
                <a:cs typeface="Cabin Medium"/>
                <a:sym typeface="Cabin Medium"/>
              </a:rPr>
              <a:t> </a:t>
            </a:r>
          </a:p>
          <a:p>
            <a:pPr lvl="0" rtl="0">
              <a:spcBef>
                <a:spcPts val="0"/>
              </a:spcBef>
              <a:spcAft>
                <a:spcPts val="0"/>
              </a:spcAft>
            </a:pPr>
            <a:br>
              <a:rPr lang="en-GB" sz="1100" b="1" dirty="0">
                <a:solidFill>
                  <a:schemeClr val="accent6">
                    <a:lumMod val="75000"/>
                  </a:schemeClr>
                </a:solidFill>
                <a:latin typeface="Cabin Medium"/>
                <a:ea typeface="Cabin Medium"/>
                <a:cs typeface="Cabin Medium"/>
                <a:sym typeface="Cabin Medium"/>
              </a:rPr>
            </a:br>
            <a:endParaRPr lang="en-GB" sz="1100" b="1" dirty="0">
              <a:solidFill>
                <a:schemeClr val="accent6">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Current</a:t>
            </a:r>
            <a:br>
              <a:rPr lang="en-GB" sz="1100" b="1" dirty="0">
                <a:solidFill>
                  <a:schemeClr val="accent6">
                    <a:lumMod val="75000"/>
                  </a:schemeClr>
                </a:solidFill>
                <a:latin typeface="Cabin Medium"/>
                <a:ea typeface="Cabin Medium"/>
                <a:cs typeface="Cabin Medium"/>
                <a:sym typeface="Cabin Medium"/>
              </a:rPr>
            </a:b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accent6">
                    <a:lumMod val="75000"/>
                  </a:schemeClr>
                </a:solidFill>
                <a:latin typeface="Cabin Medium"/>
                <a:ea typeface="Cabin Medium"/>
                <a:cs typeface="Cabin Medium"/>
                <a:sym typeface="Cabin Medium"/>
              </a:rPr>
              <a:t> </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Cited</a:t>
            </a:r>
            <a:endParaRPr lang="en-GB" sz="1100" b="1" dirty="0">
              <a:solidFill>
                <a:schemeClr val="bg1">
                  <a:lumMod val="75000"/>
                </a:schemeClr>
              </a:solidFill>
              <a:latin typeface="Cabin Medium"/>
              <a:ea typeface="Cabin Medium"/>
              <a:cs typeface="Cabin Medium"/>
              <a:sym typeface="Cabin Medium"/>
            </a:endParaRPr>
          </a:p>
        </p:txBody>
      </p:sp>
      <p:sp>
        <p:nvSpPr>
          <p:cNvPr id="13" name="TextBox 12">
            <a:extLst>
              <a:ext uri="{FF2B5EF4-FFF2-40B4-BE49-F238E27FC236}">
                <a16:creationId xmlns:a16="http://schemas.microsoft.com/office/drawing/2014/main" id="{547DD6C9-3841-6438-630C-43D9340E733E}"/>
              </a:ext>
            </a:extLst>
          </p:cNvPr>
          <p:cNvSpPr txBox="1"/>
          <p:nvPr/>
        </p:nvSpPr>
        <p:spPr>
          <a:xfrm>
            <a:off x="3873111" y="2137482"/>
            <a:ext cx="3839700" cy="2123658"/>
          </a:xfrm>
          <a:prstGeom prst="rect">
            <a:avLst/>
          </a:prstGeom>
          <a:noFill/>
        </p:spPr>
        <p:txBody>
          <a:bodyPr wrap="square">
            <a:spAutoFit/>
          </a:bodyPr>
          <a:lstStyle/>
          <a:p>
            <a:pPr marL="171450" lvl="0" indent="-171450" rtl="0">
              <a:spcBef>
                <a:spcPts val="0"/>
              </a:spcBef>
              <a:spcAft>
                <a:spcPts val="0"/>
              </a:spcAft>
              <a:buFont typeface="Wingdings" panose="05000000000000000000" pitchFamily="2" charset="2"/>
              <a:buChar char="§"/>
            </a:pPr>
            <a:r>
              <a:rPr lang="en-GB" sz="1100" b="1" dirty="0">
                <a:solidFill>
                  <a:schemeClr val="bg1">
                    <a:lumMod val="75000"/>
                  </a:schemeClr>
                </a:solidFill>
                <a:latin typeface="Cabin Medium"/>
                <a:ea typeface="Cabin Medium"/>
                <a:cs typeface="Cabin Medium"/>
                <a:sym typeface="Cabin Medium"/>
              </a:rPr>
              <a:t>it has a large sample size, reflecting the population size.</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171450" lvl="0" indent="-171450" rtl="0">
              <a:spcBef>
                <a:spcPts val="0"/>
              </a:spcBef>
              <a:spcAft>
                <a:spcPts val="0"/>
              </a:spcAft>
              <a:buFont typeface="Wingdings" panose="05000000000000000000" pitchFamily="2" charset="2"/>
              <a:buChar char="§"/>
            </a:pPr>
            <a:r>
              <a:rPr lang="en-GB" sz="1100" b="1" dirty="0">
                <a:solidFill>
                  <a:schemeClr val="bg1">
                    <a:lumMod val="75000"/>
                  </a:schemeClr>
                </a:solidFill>
                <a:latin typeface="Cabin Medium"/>
                <a:ea typeface="Cabin Medium"/>
                <a:cs typeface="Cabin Medium"/>
                <a:sym typeface="Cabin Medium"/>
              </a:rPr>
              <a:t>we can locate the primary source.</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171450" indent="-171450">
              <a:buFont typeface="Wingdings" panose="05000000000000000000" pitchFamily="2" charset="2"/>
              <a:buChar char="§"/>
            </a:pPr>
            <a:r>
              <a:rPr lang="en-GB" sz="1100" b="1" dirty="0">
                <a:solidFill>
                  <a:schemeClr val="bg1">
                    <a:lumMod val="75000"/>
                  </a:schemeClr>
                </a:solidFill>
                <a:latin typeface="Cabin Medium"/>
                <a:ea typeface="Cabin Medium"/>
                <a:cs typeface="Cabin Medium"/>
                <a:sym typeface="Cabin Medium"/>
              </a:rPr>
              <a:t>it is understandable and does not contain any missing critical information needed to answer the question or find the solution, nor does it have human error.</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171450" indent="-171450">
              <a:buFont typeface="Wingdings" panose="05000000000000000000" pitchFamily="2" charset="2"/>
              <a:buChar char="§"/>
            </a:pPr>
            <a:r>
              <a:rPr lang="en-GB" sz="1100" b="1" dirty="0">
                <a:solidFill>
                  <a:schemeClr val="bg1">
                    <a:lumMod val="75000"/>
                  </a:schemeClr>
                </a:solidFill>
                <a:latin typeface="Cabin Medium"/>
                <a:ea typeface="Cabin Medium"/>
                <a:cs typeface="Cabin Medium"/>
                <a:sym typeface="Cabin Medium"/>
              </a:rPr>
              <a:t>it is relevant and up to date, thus indicating that the source refreshes its data regularly</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171450" indent="-171450">
              <a:buFont typeface="Wingdings" panose="05000000000000000000" pitchFamily="2" charset="2"/>
              <a:buChar char="§"/>
            </a:pPr>
            <a:r>
              <a:rPr lang="en-GB" sz="1100" b="1" dirty="0">
                <a:solidFill>
                  <a:schemeClr val="bg1">
                    <a:lumMod val="75000"/>
                  </a:schemeClr>
                </a:solidFill>
                <a:latin typeface="Cabin Medium"/>
                <a:ea typeface="Cabin Medium"/>
                <a:cs typeface="Cabin Medium"/>
                <a:sym typeface="Cabin Medium"/>
              </a:rPr>
              <a:t>the source has been vetted.</a:t>
            </a:r>
          </a:p>
        </p:txBody>
      </p:sp>
      <p:grpSp>
        <p:nvGrpSpPr>
          <p:cNvPr id="51" name="Google Shape;603;p53">
            <a:extLst>
              <a:ext uri="{FF2B5EF4-FFF2-40B4-BE49-F238E27FC236}">
                <a16:creationId xmlns:a16="http://schemas.microsoft.com/office/drawing/2014/main" id="{C0D4BC90-5C10-CC4D-ACBA-7760DC62FD40}"/>
              </a:ext>
            </a:extLst>
          </p:cNvPr>
          <p:cNvGrpSpPr/>
          <p:nvPr/>
        </p:nvGrpSpPr>
        <p:grpSpPr>
          <a:xfrm flipH="1">
            <a:off x="3510604" y="4254249"/>
            <a:ext cx="998845" cy="831600"/>
            <a:chOff x="1573150" y="3305631"/>
            <a:chExt cx="1659450" cy="1381594"/>
          </a:xfrm>
        </p:grpSpPr>
        <p:sp>
          <p:nvSpPr>
            <p:cNvPr id="52" name="Google Shape;604;p53">
              <a:extLst>
                <a:ext uri="{FF2B5EF4-FFF2-40B4-BE49-F238E27FC236}">
                  <a16:creationId xmlns:a16="http://schemas.microsoft.com/office/drawing/2014/main" id="{E32FA06E-A075-C963-DEE5-D45E597E6896}"/>
                </a:ext>
              </a:extLst>
            </p:cNvPr>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3" name="Google Shape;605;p53">
              <a:extLst>
                <a:ext uri="{FF2B5EF4-FFF2-40B4-BE49-F238E27FC236}">
                  <a16:creationId xmlns:a16="http://schemas.microsoft.com/office/drawing/2014/main" id="{1A938BE5-27FF-4195-93C3-19200F76E1E0}"/>
                </a:ext>
              </a:extLst>
            </p:cNvPr>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4" name="Google Shape;606;p53">
              <a:extLst>
                <a:ext uri="{FF2B5EF4-FFF2-40B4-BE49-F238E27FC236}">
                  <a16:creationId xmlns:a16="http://schemas.microsoft.com/office/drawing/2014/main" id="{9A0B7277-6696-CF33-3D1E-1E78280B4651}"/>
                </a:ext>
              </a:extLst>
            </p:cNvPr>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5" name="Google Shape;607;p53">
              <a:extLst>
                <a:ext uri="{FF2B5EF4-FFF2-40B4-BE49-F238E27FC236}">
                  <a16:creationId xmlns:a16="http://schemas.microsoft.com/office/drawing/2014/main" id="{9B6E2861-86DD-D2DB-2D0C-92DF71B02461}"/>
                </a:ext>
              </a:extLst>
            </p:cNvPr>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6" name="Google Shape;608;p53">
              <a:extLst>
                <a:ext uri="{FF2B5EF4-FFF2-40B4-BE49-F238E27FC236}">
                  <a16:creationId xmlns:a16="http://schemas.microsoft.com/office/drawing/2014/main" id="{BCE3ACD8-A638-AE9F-2556-F8EDB129AC71}"/>
                </a:ext>
              </a:extLst>
            </p:cNvPr>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57" name="Google Shape;609;p53">
            <a:extLst>
              <a:ext uri="{FF2B5EF4-FFF2-40B4-BE49-F238E27FC236}">
                <a16:creationId xmlns:a16="http://schemas.microsoft.com/office/drawing/2014/main" id="{16DFE103-EBED-5F43-2DDD-30FC374A061B}"/>
              </a:ext>
            </a:extLst>
          </p:cNvPr>
          <p:cNvGrpSpPr/>
          <p:nvPr/>
        </p:nvGrpSpPr>
        <p:grpSpPr>
          <a:xfrm>
            <a:off x="4656890" y="4254249"/>
            <a:ext cx="998845" cy="831600"/>
            <a:chOff x="1573150" y="3305631"/>
            <a:chExt cx="1659450" cy="1381594"/>
          </a:xfrm>
        </p:grpSpPr>
        <p:sp>
          <p:nvSpPr>
            <p:cNvPr id="58" name="Google Shape;610;p53">
              <a:extLst>
                <a:ext uri="{FF2B5EF4-FFF2-40B4-BE49-F238E27FC236}">
                  <a16:creationId xmlns:a16="http://schemas.microsoft.com/office/drawing/2014/main" id="{A7903803-FE22-6BCD-06FB-3FE50FDDE9E5}"/>
                </a:ext>
              </a:extLst>
            </p:cNvPr>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59" name="Google Shape;611;p53">
              <a:extLst>
                <a:ext uri="{FF2B5EF4-FFF2-40B4-BE49-F238E27FC236}">
                  <a16:creationId xmlns:a16="http://schemas.microsoft.com/office/drawing/2014/main" id="{C96B37E2-FF46-07D1-8545-36E470BFD820}"/>
                </a:ext>
              </a:extLst>
            </p:cNvPr>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 name="Google Shape;612;p53">
              <a:extLst>
                <a:ext uri="{FF2B5EF4-FFF2-40B4-BE49-F238E27FC236}">
                  <a16:creationId xmlns:a16="http://schemas.microsoft.com/office/drawing/2014/main" id="{3FEBF2AF-EA34-D422-5388-6053F22E2630}"/>
                </a:ext>
              </a:extLst>
            </p:cNvPr>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1" name="Google Shape;613;p53">
              <a:extLst>
                <a:ext uri="{FF2B5EF4-FFF2-40B4-BE49-F238E27FC236}">
                  <a16:creationId xmlns:a16="http://schemas.microsoft.com/office/drawing/2014/main" id="{F4F06A49-F314-8601-A53D-AEBAB021D3A9}"/>
                </a:ext>
              </a:extLst>
            </p:cNvPr>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2" name="Google Shape;614;p53">
              <a:extLst>
                <a:ext uri="{FF2B5EF4-FFF2-40B4-BE49-F238E27FC236}">
                  <a16:creationId xmlns:a16="http://schemas.microsoft.com/office/drawing/2014/main" id="{FE7F0FBE-74C4-0DB8-79B1-F727EC6DF380}"/>
                </a:ext>
              </a:extLst>
            </p:cNvPr>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3" name="Google Shape;623;p53">
            <a:extLst>
              <a:ext uri="{FF2B5EF4-FFF2-40B4-BE49-F238E27FC236}">
                <a16:creationId xmlns:a16="http://schemas.microsoft.com/office/drawing/2014/main" id="{43409A3A-5582-1420-1CDE-7906ABD07863}"/>
              </a:ext>
            </a:extLst>
          </p:cNvPr>
          <p:cNvSpPr txBox="1">
            <a:spLocks/>
          </p:cNvSpPr>
          <p:nvPr/>
        </p:nvSpPr>
        <p:spPr>
          <a:xfrm>
            <a:off x="5704483" y="4476080"/>
            <a:ext cx="2112379" cy="38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lgn="l">
              <a:buClr>
                <a:schemeClr val="dk1"/>
              </a:buClr>
              <a:buSzPts val="1100"/>
              <a:buFont typeface="Arial"/>
              <a:buNone/>
            </a:pPr>
            <a:r>
              <a:rPr lang="en-GB" sz="1100"/>
              <a:t>Limitations of Data</a:t>
            </a:r>
            <a:endParaRPr lang="en-GB" sz="1100" dirty="0"/>
          </a:p>
        </p:txBody>
      </p:sp>
      <p:sp>
        <p:nvSpPr>
          <p:cNvPr id="576" name="Google Shape;626;p53">
            <a:extLst>
              <a:ext uri="{FF2B5EF4-FFF2-40B4-BE49-F238E27FC236}">
                <a16:creationId xmlns:a16="http://schemas.microsoft.com/office/drawing/2014/main" id="{84A51C53-A322-3372-EAFD-D09319D93FAA}"/>
              </a:ext>
            </a:extLst>
          </p:cNvPr>
          <p:cNvSpPr txBox="1">
            <a:spLocks/>
          </p:cNvSpPr>
          <p:nvPr/>
        </p:nvSpPr>
        <p:spPr>
          <a:xfrm>
            <a:off x="1841007" y="4476080"/>
            <a:ext cx="1690495" cy="38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r">
              <a:buClr>
                <a:schemeClr val="dk1"/>
              </a:buClr>
              <a:buSzPts val="1100"/>
              <a:buFont typeface="Arial"/>
              <a:buNone/>
            </a:pPr>
            <a:r>
              <a:rPr lang="en-GB" sz="1100" dirty="0"/>
              <a:t>Description of Data</a:t>
            </a:r>
          </a:p>
        </p:txBody>
      </p:sp>
      <p:sp>
        <p:nvSpPr>
          <p:cNvPr id="577" name="Google Shape;631;p53">
            <a:extLst>
              <a:ext uri="{FF2B5EF4-FFF2-40B4-BE49-F238E27FC236}">
                <a16:creationId xmlns:a16="http://schemas.microsoft.com/office/drawing/2014/main" id="{25D09F3A-BC05-8E53-4F7F-4E6D3FC451CF}"/>
              </a:ext>
            </a:extLst>
          </p:cNvPr>
          <p:cNvSpPr txBox="1">
            <a:spLocks/>
          </p:cNvSpPr>
          <p:nvPr/>
        </p:nvSpPr>
        <p:spPr>
          <a:xfrm>
            <a:off x="4736897" y="4472163"/>
            <a:ext cx="442557" cy="400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lgn="ctr">
              <a:buClr>
                <a:schemeClr val="dk1"/>
              </a:buClr>
              <a:buSzPts val="1100"/>
              <a:buFont typeface="Arial"/>
              <a:buNone/>
            </a:pPr>
            <a:r>
              <a:rPr lang="en-GB"/>
              <a:t>iii</a:t>
            </a:r>
            <a:endParaRPr lang="en-GB" dirty="0"/>
          </a:p>
        </p:txBody>
      </p:sp>
      <p:sp>
        <p:nvSpPr>
          <p:cNvPr id="578" name="Google Shape;633;p53">
            <a:extLst>
              <a:ext uri="{FF2B5EF4-FFF2-40B4-BE49-F238E27FC236}">
                <a16:creationId xmlns:a16="http://schemas.microsoft.com/office/drawing/2014/main" id="{94D3C0E7-D07A-E525-4CEF-264B36FD0DF9}"/>
              </a:ext>
            </a:extLst>
          </p:cNvPr>
          <p:cNvSpPr txBox="1">
            <a:spLocks/>
          </p:cNvSpPr>
          <p:nvPr/>
        </p:nvSpPr>
        <p:spPr>
          <a:xfrm>
            <a:off x="4017130" y="4472162"/>
            <a:ext cx="396604" cy="400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buClr>
                <a:schemeClr val="dk1"/>
              </a:buClr>
              <a:buSzPts val="1100"/>
              <a:buFont typeface="Arial"/>
              <a:buNone/>
            </a:pPr>
            <a:r>
              <a:rPr lang="en-GB" dirty="0" err="1"/>
              <a:t>i</a:t>
            </a:r>
            <a:endParaRPr lang="en-GB" dirty="0"/>
          </a:p>
        </p:txBody>
      </p:sp>
      <p:cxnSp>
        <p:nvCxnSpPr>
          <p:cNvPr id="579" name="Straight Connector 578">
            <a:extLst>
              <a:ext uri="{FF2B5EF4-FFF2-40B4-BE49-F238E27FC236}">
                <a16:creationId xmlns:a16="http://schemas.microsoft.com/office/drawing/2014/main" id="{92A26E40-E4ED-1F84-0BA0-359101757719}"/>
              </a:ext>
            </a:extLst>
          </p:cNvPr>
          <p:cNvCxnSpPr>
            <a:cxnSpLocks/>
          </p:cNvCxnSpPr>
          <p:nvPr/>
        </p:nvCxnSpPr>
        <p:spPr>
          <a:xfrm flipH="1">
            <a:off x="2637252" y="4273299"/>
            <a:ext cx="4226243"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14720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pSp>
        <p:nvGrpSpPr>
          <p:cNvPr id="207" name="Google Shape;207;p40"/>
          <p:cNvGrpSpPr/>
          <p:nvPr/>
        </p:nvGrpSpPr>
        <p:grpSpPr>
          <a:xfrm>
            <a:off x="5515445" y="3326805"/>
            <a:ext cx="1022885" cy="851615"/>
            <a:chOff x="1573150" y="3305631"/>
            <a:chExt cx="1659450" cy="1381594"/>
          </a:xfrm>
        </p:grpSpPr>
        <p:sp>
          <p:nvSpPr>
            <p:cNvPr id="208" name="Google Shape;208;p4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40"/>
          <p:cNvGrpSpPr/>
          <p:nvPr/>
        </p:nvGrpSpPr>
        <p:grpSpPr>
          <a:xfrm>
            <a:off x="2910670" y="3326805"/>
            <a:ext cx="1022885" cy="851615"/>
            <a:chOff x="1573150" y="3305631"/>
            <a:chExt cx="1659450" cy="1381594"/>
          </a:xfrm>
        </p:grpSpPr>
        <p:sp>
          <p:nvSpPr>
            <p:cNvPr id="214" name="Google Shape;214;p4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40"/>
          <p:cNvGrpSpPr/>
          <p:nvPr/>
        </p:nvGrpSpPr>
        <p:grpSpPr>
          <a:xfrm>
            <a:off x="6817833" y="1802805"/>
            <a:ext cx="1022885" cy="851615"/>
            <a:chOff x="1573150" y="3305631"/>
            <a:chExt cx="1659450" cy="1381594"/>
          </a:xfrm>
        </p:grpSpPr>
        <p:sp>
          <p:nvSpPr>
            <p:cNvPr id="220" name="Google Shape;220;p4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40"/>
          <p:cNvGrpSpPr/>
          <p:nvPr/>
        </p:nvGrpSpPr>
        <p:grpSpPr>
          <a:xfrm>
            <a:off x="1608283" y="1802805"/>
            <a:ext cx="1022885" cy="851615"/>
            <a:chOff x="1573150" y="3305631"/>
            <a:chExt cx="1659450" cy="1381594"/>
          </a:xfrm>
        </p:grpSpPr>
        <p:sp>
          <p:nvSpPr>
            <p:cNvPr id="226" name="Google Shape;226;p4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0"/>
          <p:cNvGrpSpPr/>
          <p:nvPr/>
        </p:nvGrpSpPr>
        <p:grpSpPr>
          <a:xfrm>
            <a:off x="4213058" y="1802805"/>
            <a:ext cx="1022885" cy="851615"/>
            <a:chOff x="1573150" y="3305631"/>
            <a:chExt cx="1659450" cy="1381594"/>
          </a:xfrm>
        </p:grpSpPr>
        <p:sp>
          <p:nvSpPr>
            <p:cNvPr id="238" name="Google Shape;238;p4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40"/>
          <p:cNvSpPr/>
          <p:nvPr/>
        </p:nvSpPr>
        <p:spPr>
          <a:xfrm>
            <a:off x="2152925" y="542475"/>
            <a:ext cx="4827000" cy="831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4" name="Google Shape;244;p40"/>
          <p:cNvSpPr/>
          <p:nvPr/>
        </p:nvSpPr>
        <p:spPr>
          <a:xfrm>
            <a:off x="1446625" y="1228738"/>
            <a:ext cx="123392" cy="145330"/>
          </a:xfrm>
          <a:custGeom>
            <a:avLst/>
            <a:gdLst/>
            <a:ahLst/>
            <a:cxnLst/>
            <a:rect l="l" t="t" r="r" b="b"/>
            <a:pathLst>
              <a:path w="2188" h="2577" extrusionOk="0">
                <a:moveTo>
                  <a:pt x="1572" y="0"/>
                </a:moveTo>
                <a:cubicBezTo>
                  <a:pt x="1554" y="0"/>
                  <a:pt x="1534" y="1"/>
                  <a:pt x="1515" y="2"/>
                </a:cubicBezTo>
                <a:cubicBezTo>
                  <a:pt x="1333" y="11"/>
                  <a:pt x="1149" y="36"/>
                  <a:pt x="966" y="53"/>
                </a:cubicBezTo>
                <a:cubicBezTo>
                  <a:pt x="768" y="274"/>
                  <a:pt x="583" y="511"/>
                  <a:pt x="368" y="714"/>
                </a:cubicBezTo>
                <a:cubicBezTo>
                  <a:pt x="173" y="897"/>
                  <a:pt x="154" y="1122"/>
                  <a:pt x="335" y="1246"/>
                </a:cubicBezTo>
                <a:cubicBezTo>
                  <a:pt x="778" y="1551"/>
                  <a:pt x="602" y="1775"/>
                  <a:pt x="311" y="2039"/>
                </a:cubicBezTo>
                <a:cubicBezTo>
                  <a:pt x="181" y="2157"/>
                  <a:pt x="0" y="2335"/>
                  <a:pt x="137" y="2499"/>
                </a:cubicBezTo>
                <a:cubicBezTo>
                  <a:pt x="184" y="2556"/>
                  <a:pt x="252" y="2577"/>
                  <a:pt x="327" y="2577"/>
                </a:cubicBezTo>
                <a:cubicBezTo>
                  <a:pt x="433" y="2577"/>
                  <a:pt x="556" y="2535"/>
                  <a:pt x="658" y="2496"/>
                </a:cubicBezTo>
                <a:cubicBezTo>
                  <a:pt x="1087" y="2333"/>
                  <a:pt x="1514" y="2165"/>
                  <a:pt x="1941" y="2000"/>
                </a:cubicBezTo>
                <a:cubicBezTo>
                  <a:pt x="1970" y="1543"/>
                  <a:pt x="1888" y="1085"/>
                  <a:pt x="2044" y="629"/>
                </a:cubicBezTo>
                <a:cubicBezTo>
                  <a:pt x="2187" y="202"/>
                  <a:pt x="1978"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0"/>
          <p:cNvSpPr txBox="1">
            <a:spLocks noGrp="1"/>
          </p:cNvSpPr>
          <p:nvPr>
            <p:ph type="title"/>
          </p:nvPr>
        </p:nvSpPr>
        <p:spPr>
          <a:xfrm>
            <a:off x="2152925" y="542475"/>
            <a:ext cx="48270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46" name="Google Shape;246;p40"/>
          <p:cNvSpPr txBox="1">
            <a:spLocks noGrp="1"/>
          </p:cNvSpPr>
          <p:nvPr>
            <p:ph type="title" idx="2"/>
          </p:nvPr>
        </p:nvSpPr>
        <p:spPr>
          <a:xfrm>
            <a:off x="1090125" y="2377687"/>
            <a:ext cx="205920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Introduction &amp; Background </a:t>
            </a:r>
          </a:p>
        </p:txBody>
      </p:sp>
      <p:sp>
        <p:nvSpPr>
          <p:cNvPr id="248" name="Google Shape;248;p40"/>
          <p:cNvSpPr txBox="1">
            <a:spLocks noGrp="1"/>
          </p:cNvSpPr>
          <p:nvPr>
            <p:ph type="title" idx="4"/>
          </p:nvPr>
        </p:nvSpPr>
        <p:spPr>
          <a:xfrm>
            <a:off x="3566975" y="2188775"/>
            <a:ext cx="218700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Objective</a:t>
            </a:r>
          </a:p>
        </p:txBody>
      </p:sp>
      <p:sp>
        <p:nvSpPr>
          <p:cNvPr id="250" name="Google Shape;250;p40"/>
          <p:cNvSpPr txBox="1">
            <a:spLocks noGrp="1"/>
          </p:cNvSpPr>
          <p:nvPr>
            <p:ph type="title" idx="6"/>
          </p:nvPr>
        </p:nvSpPr>
        <p:spPr>
          <a:xfrm>
            <a:off x="4014275" y="1827669"/>
            <a:ext cx="12924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02</a:t>
            </a:r>
            <a:endParaRPr dirty="0"/>
          </a:p>
        </p:txBody>
      </p:sp>
      <p:sp>
        <p:nvSpPr>
          <p:cNvPr id="251" name="Google Shape;251;p40"/>
          <p:cNvSpPr txBox="1">
            <a:spLocks noGrp="1"/>
          </p:cNvSpPr>
          <p:nvPr>
            <p:ph type="title" idx="7"/>
          </p:nvPr>
        </p:nvSpPr>
        <p:spPr>
          <a:xfrm>
            <a:off x="5994875" y="2188775"/>
            <a:ext cx="266880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Methodology</a:t>
            </a:r>
          </a:p>
        </p:txBody>
      </p:sp>
      <p:sp>
        <p:nvSpPr>
          <p:cNvPr id="253" name="Google Shape;253;p40"/>
          <p:cNvSpPr txBox="1">
            <a:spLocks noGrp="1"/>
          </p:cNvSpPr>
          <p:nvPr>
            <p:ph type="title" idx="9"/>
          </p:nvPr>
        </p:nvSpPr>
        <p:spPr>
          <a:xfrm>
            <a:off x="6683075" y="1827669"/>
            <a:ext cx="12924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03</a:t>
            </a:r>
            <a:endParaRPr/>
          </a:p>
        </p:txBody>
      </p:sp>
      <p:sp>
        <p:nvSpPr>
          <p:cNvPr id="254" name="Google Shape;254;p40"/>
          <p:cNvSpPr txBox="1">
            <a:spLocks noGrp="1"/>
          </p:cNvSpPr>
          <p:nvPr>
            <p:ph type="title" idx="13"/>
          </p:nvPr>
        </p:nvSpPr>
        <p:spPr>
          <a:xfrm>
            <a:off x="2305401" y="3667094"/>
            <a:ext cx="205920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Analysis &amp; Insight</a:t>
            </a:r>
          </a:p>
        </p:txBody>
      </p:sp>
      <p:sp>
        <p:nvSpPr>
          <p:cNvPr id="256" name="Google Shape;256;p40"/>
          <p:cNvSpPr txBox="1">
            <a:spLocks noGrp="1"/>
          </p:cNvSpPr>
          <p:nvPr>
            <p:ph type="title" idx="15"/>
          </p:nvPr>
        </p:nvSpPr>
        <p:spPr>
          <a:xfrm>
            <a:off x="2688801" y="3282419"/>
            <a:ext cx="1292400"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04</a:t>
            </a:r>
            <a:endParaRPr dirty="0"/>
          </a:p>
        </p:txBody>
      </p:sp>
      <p:sp>
        <p:nvSpPr>
          <p:cNvPr id="260" name="Google Shape;260;p40"/>
          <p:cNvSpPr txBox="1">
            <a:spLocks noGrp="1"/>
          </p:cNvSpPr>
          <p:nvPr>
            <p:ph type="title" idx="19"/>
          </p:nvPr>
        </p:nvSpPr>
        <p:spPr>
          <a:xfrm>
            <a:off x="5012194" y="3667094"/>
            <a:ext cx="205920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Recommendation</a:t>
            </a:r>
            <a:endParaRPr dirty="0"/>
          </a:p>
        </p:txBody>
      </p:sp>
      <p:sp>
        <p:nvSpPr>
          <p:cNvPr id="262" name="Google Shape;262;p40"/>
          <p:cNvSpPr txBox="1">
            <a:spLocks noGrp="1"/>
          </p:cNvSpPr>
          <p:nvPr>
            <p:ph type="title" idx="21"/>
          </p:nvPr>
        </p:nvSpPr>
        <p:spPr>
          <a:xfrm>
            <a:off x="5395594" y="3282419"/>
            <a:ext cx="1292400"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05</a:t>
            </a:r>
            <a:endParaRPr dirty="0"/>
          </a:p>
        </p:txBody>
      </p:sp>
      <p:sp>
        <p:nvSpPr>
          <p:cNvPr id="263" name="Google Shape;263;p40"/>
          <p:cNvSpPr txBox="1">
            <a:spLocks noGrp="1"/>
          </p:cNvSpPr>
          <p:nvPr>
            <p:ph type="title" idx="3"/>
          </p:nvPr>
        </p:nvSpPr>
        <p:spPr>
          <a:xfrm>
            <a:off x="1768125" y="1827675"/>
            <a:ext cx="7032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264" name="Google Shape;264;p40"/>
          <p:cNvPicPr preferRelativeResize="0"/>
          <p:nvPr/>
        </p:nvPicPr>
        <p:blipFill rotWithShape="1">
          <a:blip r:embed="rId3">
            <a:alphaModFix/>
          </a:blip>
          <a:srcRect r="40015" b="64956"/>
          <a:stretch/>
        </p:blipFill>
        <p:spPr>
          <a:xfrm>
            <a:off x="0" y="-12"/>
            <a:ext cx="5484897" cy="18025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603" name="Google Shape;603;p53"/>
          <p:cNvGrpSpPr/>
          <p:nvPr/>
        </p:nvGrpSpPr>
        <p:grpSpPr>
          <a:xfrm>
            <a:off x="3026281" y="1267813"/>
            <a:ext cx="998845" cy="831600"/>
            <a:chOff x="1573150" y="3305631"/>
            <a:chExt cx="1659450" cy="1381594"/>
          </a:xfrm>
        </p:grpSpPr>
        <p:sp>
          <p:nvSpPr>
            <p:cNvPr id="604" name="Google Shape;604;p53"/>
            <p:cNvSpPr/>
            <p:nvPr/>
          </p:nvSpPr>
          <p:spPr>
            <a:xfrm>
              <a:off x="1573150" y="3535099"/>
              <a:ext cx="1011574"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5" name="Google Shape;605;p5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6" name="Google Shape;606;p5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7" name="Google Shape;607;p5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08" name="Google Shape;608;p5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621" name="Google Shape;621;p53"/>
          <p:cNvSpPr txBox="1">
            <a:spLocks noGrp="1"/>
          </p:cNvSpPr>
          <p:nvPr>
            <p:ph type="title"/>
          </p:nvPr>
        </p:nvSpPr>
        <p:spPr>
          <a:xfrm>
            <a:off x="2655225" y="542525"/>
            <a:ext cx="38397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Prepare</a:t>
            </a:r>
            <a:br>
              <a:rPr lang="en-GB" sz="2400" dirty="0"/>
            </a:br>
            <a:r>
              <a:rPr lang="en-GB" sz="2400" dirty="0"/>
              <a:t>Phase</a:t>
            </a:r>
          </a:p>
        </p:txBody>
      </p:sp>
      <p:sp>
        <p:nvSpPr>
          <p:cNvPr id="626" name="Google Shape;626;p53"/>
          <p:cNvSpPr txBox="1">
            <a:spLocks noGrp="1"/>
          </p:cNvSpPr>
          <p:nvPr>
            <p:ph type="title" idx="5"/>
          </p:nvPr>
        </p:nvSpPr>
        <p:spPr>
          <a:xfrm>
            <a:off x="3529577" y="1484371"/>
            <a:ext cx="2084845" cy="3825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solidFill>
                  <a:srgbClr val="00B050"/>
                </a:solidFill>
              </a:rPr>
              <a:t>Limitation of Data</a:t>
            </a:r>
          </a:p>
        </p:txBody>
      </p:sp>
      <p:pic>
        <p:nvPicPr>
          <p:cNvPr id="630" name="Google Shape;630;p53"/>
          <p:cNvPicPr preferRelativeResize="0"/>
          <p:nvPr/>
        </p:nvPicPr>
        <p:blipFill rotWithShape="1">
          <a:blip r:embed="rId3">
            <a:alphaModFix/>
          </a:blip>
          <a:srcRect r="68359" b="60798"/>
          <a:stretch/>
        </p:blipFill>
        <p:spPr>
          <a:xfrm>
            <a:off x="469" y="0"/>
            <a:ext cx="2892927" cy="2016373"/>
          </a:xfrm>
          <a:prstGeom prst="rect">
            <a:avLst/>
          </a:prstGeom>
          <a:noFill/>
          <a:ln>
            <a:noFill/>
          </a:ln>
        </p:spPr>
      </p:pic>
      <p:sp>
        <p:nvSpPr>
          <p:cNvPr id="633" name="Google Shape;633;p53"/>
          <p:cNvSpPr txBox="1">
            <a:spLocks noGrp="1"/>
          </p:cNvSpPr>
          <p:nvPr>
            <p:ph type="title" idx="5"/>
          </p:nvPr>
        </p:nvSpPr>
        <p:spPr>
          <a:xfrm>
            <a:off x="3148500" y="1497341"/>
            <a:ext cx="396604" cy="4004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iii</a:t>
            </a:r>
            <a:endParaRPr dirty="0"/>
          </a:p>
        </p:txBody>
      </p:sp>
      <p:sp>
        <p:nvSpPr>
          <p:cNvPr id="4" name="Google Shape;488;p49">
            <a:extLst>
              <a:ext uri="{FF2B5EF4-FFF2-40B4-BE49-F238E27FC236}">
                <a16:creationId xmlns:a16="http://schemas.microsoft.com/office/drawing/2014/main" id="{789C3E1B-83A6-E231-E719-ACA58A028726}"/>
              </a:ext>
            </a:extLst>
          </p:cNvPr>
          <p:cNvSpPr txBox="1">
            <a:spLocks/>
          </p:cNvSpPr>
          <p:nvPr/>
        </p:nvSpPr>
        <p:spPr>
          <a:xfrm>
            <a:off x="1841007" y="1917186"/>
            <a:ext cx="2136734"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1200" u="sng" dirty="0">
                <a:solidFill>
                  <a:schemeClr val="accent1">
                    <a:lumMod val="50000"/>
                  </a:schemeClr>
                </a:solidFill>
              </a:rPr>
              <a:t>Privacy Concerns and Data Restrictions:</a:t>
            </a:r>
          </a:p>
        </p:txBody>
      </p:sp>
      <p:sp>
        <p:nvSpPr>
          <p:cNvPr id="5" name="TextBox 4">
            <a:extLst>
              <a:ext uri="{FF2B5EF4-FFF2-40B4-BE49-F238E27FC236}">
                <a16:creationId xmlns:a16="http://schemas.microsoft.com/office/drawing/2014/main" id="{6C6D32B0-157F-A70A-1B53-DACBBD0DF0D6}"/>
              </a:ext>
            </a:extLst>
          </p:cNvPr>
          <p:cNvSpPr txBox="1"/>
          <p:nvPr/>
        </p:nvSpPr>
        <p:spPr>
          <a:xfrm>
            <a:off x="1695813" y="2442632"/>
            <a:ext cx="2790462" cy="1446550"/>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PII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Use of data such as age and gender is prohibited.</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Limited: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Relationship between demographic characteristics and their usage patterns or preferences.</a:t>
            </a:r>
          </a:p>
        </p:txBody>
      </p:sp>
      <p:sp>
        <p:nvSpPr>
          <p:cNvPr id="6" name="Google Shape;488;p49">
            <a:extLst>
              <a:ext uri="{FF2B5EF4-FFF2-40B4-BE49-F238E27FC236}">
                <a16:creationId xmlns:a16="http://schemas.microsoft.com/office/drawing/2014/main" id="{1BBF4A8D-343C-476D-8FF6-A785A4B305B3}"/>
              </a:ext>
            </a:extLst>
          </p:cNvPr>
          <p:cNvSpPr txBox="1">
            <a:spLocks/>
          </p:cNvSpPr>
          <p:nvPr/>
        </p:nvSpPr>
        <p:spPr>
          <a:xfrm>
            <a:off x="4949156" y="1917186"/>
            <a:ext cx="2136734"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1200" u="sng" dirty="0">
                <a:solidFill>
                  <a:schemeClr val="accent1">
                    <a:lumMod val="50000"/>
                  </a:schemeClr>
                </a:solidFill>
              </a:rPr>
              <a:t>Lack of </a:t>
            </a:r>
            <a:br>
              <a:rPr lang="en-GB" sz="1200" u="sng" dirty="0">
                <a:solidFill>
                  <a:schemeClr val="accent1">
                    <a:lumMod val="50000"/>
                  </a:schemeClr>
                </a:solidFill>
              </a:rPr>
            </a:br>
            <a:r>
              <a:rPr lang="en-GB" sz="1200" u="sng" dirty="0">
                <a:solidFill>
                  <a:schemeClr val="accent1">
                    <a:lumMod val="50000"/>
                  </a:schemeClr>
                </a:solidFill>
              </a:rPr>
              <a:t>Pricing Data:</a:t>
            </a:r>
          </a:p>
        </p:txBody>
      </p:sp>
      <p:sp>
        <p:nvSpPr>
          <p:cNvPr id="7" name="TextBox 6">
            <a:extLst>
              <a:ext uri="{FF2B5EF4-FFF2-40B4-BE49-F238E27FC236}">
                <a16:creationId xmlns:a16="http://schemas.microsoft.com/office/drawing/2014/main" id="{521DBCD9-87AB-01FC-C9AE-5082DDB98B6E}"/>
              </a:ext>
            </a:extLst>
          </p:cNvPr>
          <p:cNvSpPr txBox="1"/>
          <p:nvPr/>
        </p:nvSpPr>
        <p:spPr>
          <a:xfrm>
            <a:off x="4949156" y="2442632"/>
            <a:ext cx="2628278" cy="1277273"/>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Absence of specific data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Different price points influence decisions for memberships</a:t>
            </a:r>
            <a:br>
              <a:rPr lang="en-GB" sz="1100" b="1" dirty="0">
                <a:solidFill>
                  <a:schemeClr val="bg1">
                    <a:lumMod val="75000"/>
                  </a:schemeClr>
                </a:solidFill>
                <a:latin typeface="Cabin Medium"/>
                <a:ea typeface="Cabin Medium"/>
                <a:cs typeface="Cabin Medium"/>
                <a:sym typeface="Cabin Medium"/>
              </a:rPr>
            </a:br>
            <a:endParaRPr lang="en-GB" sz="1100" b="1" dirty="0">
              <a:solidFill>
                <a:schemeClr val="bg1">
                  <a:lumMod val="75000"/>
                </a:schemeClr>
              </a:solidFill>
              <a:latin typeface="Cabin Medium"/>
              <a:ea typeface="Cabin Medium"/>
              <a:cs typeface="Cabin Medium"/>
              <a:sym typeface="Cabin Medium"/>
            </a:endParaRP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Limited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lumMod val="75000"/>
                  </a:schemeClr>
                </a:solidFill>
                <a:latin typeface="Cabin Medium"/>
                <a:ea typeface="Cabin Medium"/>
                <a:cs typeface="Cabin Medium"/>
                <a:sym typeface="Cabin Medium"/>
              </a:rPr>
              <a:t>How pricing impacts customer retention and satisfaction</a:t>
            </a:r>
          </a:p>
        </p:txBody>
      </p:sp>
      <p:grpSp>
        <p:nvGrpSpPr>
          <p:cNvPr id="24" name="Google Shape;603;p53">
            <a:extLst>
              <a:ext uri="{FF2B5EF4-FFF2-40B4-BE49-F238E27FC236}">
                <a16:creationId xmlns:a16="http://schemas.microsoft.com/office/drawing/2014/main" id="{62293737-EF6D-113D-59C3-399974A6F72B}"/>
              </a:ext>
            </a:extLst>
          </p:cNvPr>
          <p:cNvGrpSpPr/>
          <p:nvPr/>
        </p:nvGrpSpPr>
        <p:grpSpPr>
          <a:xfrm flipH="1">
            <a:off x="3510604" y="4254249"/>
            <a:ext cx="998845" cy="831600"/>
            <a:chOff x="1573150" y="3305631"/>
            <a:chExt cx="1659450" cy="1381594"/>
          </a:xfrm>
        </p:grpSpPr>
        <p:sp>
          <p:nvSpPr>
            <p:cNvPr id="25" name="Google Shape;604;p53">
              <a:extLst>
                <a:ext uri="{FF2B5EF4-FFF2-40B4-BE49-F238E27FC236}">
                  <a16:creationId xmlns:a16="http://schemas.microsoft.com/office/drawing/2014/main" id="{5366434E-146E-B999-AE0C-FD614F70ED60}"/>
                </a:ext>
              </a:extLst>
            </p:cNvPr>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6" name="Google Shape;605;p53">
              <a:extLst>
                <a:ext uri="{FF2B5EF4-FFF2-40B4-BE49-F238E27FC236}">
                  <a16:creationId xmlns:a16="http://schemas.microsoft.com/office/drawing/2014/main" id="{23F2CF3C-E567-EAC5-2A4C-8204665BAED9}"/>
                </a:ext>
              </a:extLst>
            </p:cNvPr>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7" name="Google Shape;606;p53">
              <a:extLst>
                <a:ext uri="{FF2B5EF4-FFF2-40B4-BE49-F238E27FC236}">
                  <a16:creationId xmlns:a16="http://schemas.microsoft.com/office/drawing/2014/main" id="{44895B78-E274-E041-9E8E-4E9B0FF557AE}"/>
                </a:ext>
              </a:extLst>
            </p:cNvPr>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8" name="Google Shape;607;p53">
              <a:extLst>
                <a:ext uri="{FF2B5EF4-FFF2-40B4-BE49-F238E27FC236}">
                  <a16:creationId xmlns:a16="http://schemas.microsoft.com/office/drawing/2014/main" id="{2DD321C4-14D2-9E44-ECB5-F8CD43F1E242}"/>
                </a:ext>
              </a:extLst>
            </p:cNvPr>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9" name="Google Shape;608;p53">
              <a:extLst>
                <a:ext uri="{FF2B5EF4-FFF2-40B4-BE49-F238E27FC236}">
                  <a16:creationId xmlns:a16="http://schemas.microsoft.com/office/drawing/2014/main" id="{4D3DB22B-B6C0-FA46-29EC-3A08BD620288}"/>
                </a:ext>
              </a:extLst>
            </p:cNvPr>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30" name="Google Shape;609;p53">
            <a:extLst>
              <a:ext uri="{FF2B5EF4-FFF2-40B4-BE49-F238E27FC236}">
                <a16:creationId xmlns:a16="http://schemas.microsoft.com/office/drawing/2014/main" id="{5EEA997C-3AA5-0860-8967-2328B5C8D995}"/>
              </a:ext>
            </a:extLst>
          </p:cNvPr>
          <p:cNvGrpSpPr/>
          <p:nvPr/>
        </p:nvGrpSpPr>
        <p:grpSpPr>
          <a:xfrm>
            <a:off x="4656890" y="4254249"/>
            <a:ext cx="998845" cy="831600"/>
            <a:chOff x="1573150" y="3305631"/>
            <a:chExt cx="1659450" cy="1381594"/>
          </a:xfrm>
        </p:grpSpPr>
        <p:sp>
          <p:nvSpPr>
            <p:cNvPr id="31" name="Google Shape;610;p53">
              <a:extLst>
                <a:ext uri="{FF2B5EF4-FFF2-40B4-BE49-F238E27FC236}">
                  <a16:creationId xmlns:a16="http://schemas.microsoft.com/office/drawing/2014/main" id="{D711F27E-4F81-B69D-5C97-99920C803B49}"/>
                </a:ext>
              </a:extLst>
            </p:cNvPr>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2" name="Google Shape;611;p53">
              <a:extLst>
                <a:ext uri="{FF2B5EF4-FFF2-40B4-BE49-F238E27FC236}">
                  <a16:creationId xmlns:a16="http://schemas.microsoft.com/office/drawing/2014/main" id="{57CBF982-BC4F-D009-EBFB-A59A8B544179}"/>
                </a:ext>
              </a:extLst>
            </p:cNvPr>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3" name="Google Shape;612;p53">
              <a:extLst>
                <a:ext uri="{FF2B5EF4-FFF2-40B4-BE49-F238E27FC236}">
                  <a16:creationId xmlns:a16="http://schemas.microsoft.com/office/drawing/2014/main" id="{CA85B7F0-0D6A-3C2B-7A0B-951249D001C8}"/>
                </a:ext>
              </a:extLst>
            </p:cNvPr>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4" name="Google Shape;613;p53">
              <a:extLst>
                <a:ext uri="{FF2B5EF4-FFF2-40B4-BE49-F238E27FC236}">
                  <a16:creationId xmlns:a16="http://schemas.microsoft.com/office/drawing/2014/main" id="{B2E7FFE0-EB20-B010-8385-7D91D877916A}"/>
                </a:ext>
              </a:extLst>
            </p:cNvPr>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5" name="Google Shape;614;p53">
              <a:extLst>
                <a:ext uri="{FF2B5EF4-FFF2-40B4-BE49-F238E27FC236}">
                  <a16:creationId xmlns:a16="http://schemas.microsoft.com/office/drawing/2014/main" id="{9FFBCE52-0838-D881-CF62-17807F1B6193}"/>
                </a:ext>
              </a:extLst>
            </p:cNvPr>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
        <p:nvSpPr>
          <p:cNvPr id="36" name="Google Shape;623;p53">
            <a:extLst>
              <a:ext uri="{FF2B5EF4-FFF2-40B4-BE49-F238E27FC236}">
                <a16:creationId xmlns:a16="http://schemas.microsoft.com/office/drawing/2014/main" id="{D80F1C1A-6CF1-9B4B-0A6C-5B6A609770B1}"/>
              </a:ext>
            </a:extLst>
          </p:cNvPr>
          <p:cNvSpPr txBox="1">
            <a:spLocks/>
          </p:cNvSpPr>
          <p:nvPr/>
        </p:nvSpPr>
        <p:spPr>
          <a:xfrm>
            <a:off x="5704483" y="4476080"/>
            <a:ext cx="2112379" cy="38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lgn="l">
              <a:buClr>
                <a:schemeClr val="dk1"/>
              </a:buClr>
              <a:buSzPts val="1100"/>
              <a:buFont typeface="Arial"/>
              <a:buNone/>
            </a:pPr>
            <a:r>
              <a:rPr lang="en-GB" sz="1100" dirty="0"/>
              <a:t>Credibility of Data</a:t>
            </a:r>
          </a:p>
        </p:txBody>
      </p:sp>
      <p:sp>
        <p:nvSpPr>
          <p:cNvPr id="37" name="Google Shape;626;p53">
            <a:extLst>
              <a:ext uri="{FF2B5EF4-FFF2-40B4-BE49-F238E27FC236}">
                <a16:creationId xmlns:a16="http://schemas.microsoft.com/office/drawing/2014/main" id="{E626C357-B28C-CB8B-4A92-200AF6605414}"/>
              </a:ext>
            </a:extLst>
          </p:cNvPr>
          <p:cNvSpPr txBox="1">
            <a:spLocks/>
          </p:cNvSpPr>
          <p:nvPr/>
        </p:nvSpPr>
        <p:spPr>
          <a:xfrm>
            <a:off x="1841007" y="4476080"/>
            <a:ext cx="1690495" cy="382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r">
              <a:buClr>
                <a:schemeClr val="dk1"/>
              </a:buClr>
              <a:buSzPts val="1100"/>
              <a:buFont typeface="Arial"/>
              <a:buNone/>
            </a:pPr>
            <a:r>
              <a:rPr lang="en-GB" sz="1100" dirty="0"/>
              <a:t>Description of Data</a:t>
            </a:r>
          </a:p>
        </p:txBody>
      </p:sp>
      <p:sp>
        <p:nvSpPr>
          <p:cNvPr id="38" name="Google Shape;631;p53">
            <a:extLst>
              <a:ext uri="{FF2B5EF4-FFF2-40B4-BE49-F238E27FC236}">
                <a16:creationId xmlns:a16="http://schemas.microsoft.com/office/drawing/2014/main" id="{35E403B2-5F49-DBA0-3B92-5C37EDDFAEA1}"/>
              </a:ext>
            </a:extLst>
          </p:cNvPr>
          <p:cNvSpPr txBox="1">
            <a:spLocks/>
          </p:cNvSpPr>
          <p:nvPr/>
        </p:nvSpPr>
        <p:spPr>
          <a:xfrm>
            <a:off x="4736897" y="4472163"/>
            <a:ext cx="442557" cy="400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lgn="ctr">
              <a:buClr>
                <a:schemeClr val="dk1"/>
              </a:buClr>
              <a:buSzPts val="1100"/>
              <a:buFont typeface="Arial"/>
              <a:buNone/>
            </a:pPr>
            <a:r>
              <a:rPr lang="en-GB" dirty="0"/>
              <a:t>ii</a:t>
            </a:r>
          </a:p>
        </p:txBody>
      </p:sp>
      <p:sp>
        <p:nvSpPr>
          <p:cNvPr id="39" name="Google Shape;633;p53">
            <a:extLst>
              <a:ext uri="{FF2B5EF4-FFF2-40B4-BE49-F238E27FC236}">
                <a16:creationId xmlns:a16="http://schemas.microsoft.com/office/drawing/2014/main" id="{135394DE-09F8-5F1F-4825-CE36A5E66184}"/>
              </a:ext>
            </a:extLst>
          </p:cNvPr>
          <p:cNvSpPr txBox="1">
            <a:spLocks/>
          </p:cNvSpPr>
          <p:nvPr/>
        </p:nvSpPr>
        <p:spPr>
          <a:xfrm>
            <a:off x="4017130" y="4472162"/>
            <a:ext cx="396604" cy="400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buClr>
                <a:schemeClr val="dk1"/>
              </a:buClr>
              <a:buSzPts val="1100"/>
              <a:buFont typeface="Arial"/>
              <a:buNone/>
            </a:pPr>
            <a:r>
              <a:rPr lang="en-GB" dirty="0" err="1"/>
              <a:t>i</a:t>
            </a:r>
            <a:endParaRPr lang="en-GB" dirty="0"/>
          </a:p>
        </p:txBody>
      </p:sp>
      <p:cxnSp>
        <p:nvCxnSpPr>
          <p:cNvPr id="40" name="Straight Connector 39">
            <a:extLst>
              <a:ext uri="{FF2B5EF4-FFF2-40B4-BE49-F238E27FC236}">
                <a16:creationId xmlns:a16="http://schemas.microsoft.com/office/drawing/2014/main" id="{037DE26C-194B-33E2-61E6-2CF84BE35C7B}"/>
              </a:ext>
            </a:extLst>
          </p:cNvPr>
          <p:cNvCxnSpPr>
            <a:cxnSpLocks/>
          </p:cNvCxnSpPr>
          <p:nvPr/>
        </p:nvCxnSpPr>
        <p:spPr>
          <a:xfrm flipH="1">
            <a:off x="2637252" y="4273299"/>
            <a:ext cx="4226243"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8786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30" name="Google Shape;530;p50"/>
          <p:cNvSpPr txBox="1">
            <a:spLocks noGrp="1"/>
          </p:cNvSpPr>
          <p:nvPr>
            <p:ph type="title"/>
          </p:nvPr>
        </p:nvSpPr>
        <p:spPr>
          <a:xfrm>
            <a:off x="410600" y="341525"/>
            <a:ext cx="3751826" cy="723173"/>
          </a:xfrm>
          <a:prstGeom prst="rect">
            <a:avLst/>
          </a:prstGeom>
        </p:spPr>
        <p:txBody>
          <a:bodyPr spcFirstLastPara="1" wrap="square" lIns="198000" tIns="91425" rIns="91425" bIns="91425" anchor="t" anchorCtr="0">
            <a:noAutofit/>
          </a:bodyPr>
          <a:lstStyle/>
          <a:p>
            <a:pPr marL="0" lvl="0" indent="0" algn="ctr" rtl="0">
              <a:spcBef>
                <a:spcPts val="0"/>
              </a:spcBef>
              <a:spcAft>
                <a:spcPts val="0"/>
              </a:spcAft>
              <a:buNone/>
            </a:pPr>
            <a:r>
              <a:rPr lang="en-GB" dirty="0"/>
              <a:t>Prepare Phase</a:t>
            </a:r>
          </a:p>
        </p:txBody>
      </p:sp>
      <p:pic>
        <p:nvPicPr>
          <p:cNvPr id="531" name="Google Shape;531;p50"/>
          <p:cNvPicPr preferRelativeResize="0"/>
          <p:nvPr/>
        </p:nvPicPr>
        <p:blipFill rotWithShape="1">
          <a:blip r:embed="rId3">
            <a:alphaModFix/>
          </a:blip>
          <a:srcRect t="49230" r="88626"/>
          <a:stretch/>
        </p:blipFill>
        <p:spPr>
          <a:xfrm>
            <a:off x="0" y="2531603"/>
            <a:ext cx="1040022" cy="2611897"/>
          </a:xfrm>
          <a:prstGeom prst="rect">
            <a:avLst/>
          </a:prstGeom>
          <a:noFill/>
          <a:ln>
            <a:noFill/>
          </a:ln>
        </p:spPr>
      </p:pic>
      <p:sp>
        <p:nvSpPr>
          <p:cNvPr id="14" name="Google Shape;488;p49">
            <a:extLst>
              <a:ext uri="{FF2B5EF4-FFF2-40B4-BE49-F238E27FC236}">
                <a16:creationId xmlns:a16="http://schemas.microsoft.com/office/drawing/2014/main" id="{AA1572A7-7DD2-A7DE-B667-4BA6011EF312}"/>
              </a:ext>
            </a:extLst>
          </p:cNvPr>
          <p:cNvSpPr txBox="1">
            <a:spLocks/>
          </p:cNvSpPr>
          <p:nvPr/>
        </p:nvSpPr>
        <p:spPr>
          <a:xfrm>
            <a:off x="4494625" y="487934"/>
            <a:ext cx="3751826"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u="sng" dirty="0">
                <a:solidFill>
                  <a:schemeClr val="accent1">
                    <a:lumMod val="50000"/>
                  </a:schemeClr>
                </a:solidFill>
              </a:rPr>
              <a:t>A. Description of Data</a:t>
            </a:r>
          </a:p>
        </p:txBody>
      </p:sp>
      <p:pic>
        <p:nvPicPr>
          <p:cNvPr id="41" name="Picture 40">
            <a:extLst>
              <a:ext uri="{FF2B5EF4-FFF2-40B4-BE49-F238E27FC236}">
                <a16:creationId xmlns:a16="http://schemas.microsoft.com/office/drawing/2014/main" id="{5C3E7588-1916-5702-BB38-80994FCA94AD}"/>
              </a:ext>
            </a:extLst>
          </p:cNvPr>
          <p:cNvPicPr>
            <a:picLocks noChangeAspect="1"/>
          </p:cNvPicPr>
          <p:nvPr/>
        </p:nvPicPr>
        <p:blipFill>
          <a:blip r:embed="rId4"/>
          <a:stretch>
            <a:fillRect/>
          </a:stretch>
        </p:blipFill>
        <p:spPr>
          <a:xfrm>
            <a:off x="1610610" y="1761888"/>
            <a:ext cx="1931347" cy="1913211"/>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220EF26E-5EE6-FBDF-0283-5F285000F5B3}"/>
              </a:ext>
            </a:extLst>
          </p:cNvPr>
          <p:cNvPicPr>
            <a:picLocks noChangeAspect="1"/>
          </p:cNvPicPr>
          <p:nvPr/>
        </p:nvPicPr>
        <p:blipFill>
          <a:blip r:embed="rId5"/>
          <a:stretch>
            <a:fillRect/>
          </a:stretch>
        </p:blipFill>
        <p:spPr>
          <a:xfrm>
            <a:off x="4886097" y="1740270"/>
            <a:ext cx="2391222" cy="1051562"/>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87642873-37C8-8D20-DC21-5219C8ADC8EC}"/>
              </a:ext>
            </a:extLst>
          </p:cNvPr>
          <p:cNvPicPr>
            <a:picLocks noChangeAspect="1"/>
          </p:cNvPicPr>
          <p:nvPr/>
        </p:nvPicPr>
        <p:blipFill>
          <a:blip r:embed="rId6"/>
          <a:stretch>
            <a:fillRect/>
          </a:stretch>
        </p:blipFill>
        <p:spPr>
          <a:xfrm>
            <a:off x="4882179" y="2780888"/>
            <a:ext cx="2391222" cy="587225"/>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F9774E25-CB0A-50CE-2570-F2F3ECDF5F76}"/>
              </a:ext>
            </a:extLst>
          </p:cNvPr>
          <p:cNvPicPr>
            <a:picLocks noChangeAspect="1"/>
          </p:cNvPicPr>
          <p:nvPr/>
        </p:nvPicPr>
        <p:blipFill>
          <a:blip r:embed="rId7"/>
          <a:stretch>
            <a:fillRect/>
          </a:stretch>
        </p:blipFill>
        <p:spPr>
          <a:xfrm>
            <a:off x="4886097" y="3345536"/>
            <a:ext cx="2391223" cy="291887"/>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B8D5603-0F0D-1442-C391-0D2076203DCC}"/>
              </a:ext>
            </a:extLst>
          </p:cNvPr>
          <p:cNvSpPr txBox="1"/>
          <p:nvPr/>
        </p:nvSpPr>
        <p:spPr>
          <a:xfrm>
            <a:off x="2966990" y="3559654"/>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Summary</a:t>
            </a:r>
            <a:endParaRPr lang="en-GB" sz="1600" b="1" dirty="0">
              <a:solidFill>
                <a:schemeClr val="bg1">
                  <a:lumMod val="75000"/>
                </a:schemeClr>
              </a:solidFill>
              <a:latin typeface="Cabin Medium"/>
              <a:ea typeface="Cabin Medium"/>
              <a:cs typeface="Cabin Medium"/>
              <a:sym typeface="Cabin Medium"/>
            </a:endParaRPr>
          </a:p>
        </p:txBody>
      </p:sp>
      <p:sp>
        <p:nvSpPr>
          <p:cNvPr id="3" name="TextBox 2">
            <a:extLst>
              <a:ext uri="{FF2B5EF4-FFF2-40B4-BE49-F238E27FC236}">
                <a16:creationId xmlns:a16="http://schemas.microsoft.com/office/drawing/2014/main" id="{494EE4A4-0CAE-1EE1-C5D4-E1AA733F5FD0}"/>
              </a:ext>
            </a:extLst>
          </p:cNvPr>
          <p:cNvSpPr txBox="1"/>
          <p:nvPr/>
        </p:nvSpPr>
        <p:spPr>
          <a:xfrm>
            <a:off x="4572000" y="1343594"/>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Explanation</a:t>
            </a:r>
            <a:endParaRPr lang="en-GB" sz="1600" b="1" dirty="0">
              <a:solidFill>
                <a:schemeClr val="bg1">
                  <a:lumMod val="75000"/>
                </a:schemeClr>
              </a:solidFill>
              <a:latin typeface="Cabin Medium"/>
              <a:ea typeface="Cabin Medium"/>
              <a:cs typeface="Cabin Medium"/>
              <a:sym typeface="Cabin Medium"/>
            </a:endParaRPr>
          </a:p>
        </p:txBody>
      </p:sp>
      <p:pic>
        <p:nvPicPr>
          <p:cNvPr id="9" name="Picture 8">
            <a:extLst>
              <a:ext uri="{FF2B5EF4-FFF2-40B4-BE49-F238E27FC236}">
                <a16:creationId xmlns:a16="http://schemas.microsoft.com/office/drawing/2014/main" id="{E4250A7B-B2D3-6002-CB57-139631ECFF70}"/>
              </a:ext>
            </a:extLst>
          </p:cNvPr>
          <p:cNvPicPr>
            <a:picLocks noChangeAspect="1"/>
          </p:cNvPicPr>
          <p:nvPr/>
        </p:nvPicPr>
        <p:blipFill>
          <a:blip r:embed="rId8"/>
          <a:stretch>
            <a:fillRect/>
          </a:stretch>
        </p:blipFill>
        <p:spPr>
          <a:xfrm>
            <a:off x="2576284" y="3979390"/>
            <a:ext cx="3571875" cy="92915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C6910F8-5821-AFAF-297E-0038E3841256}"/>
              </a:ext>
            </a:extLst>
          </p:cNvPr>
          <p:cNvSpPr txBox="1"/>
          <p:nvPr/>
        </p:nvSpPr>
        <p:spPr>
          <a:xfrm>
            <a:off x="1181052" y="1408699"/>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Info.</a:t>
            </a:r>
            <a:endParaRPr lang="en-GB" sz="1600" b="1" dirty="0">
              <a:solidFill>
                <a:schemeClr val="bg1">
                  <a:lumMod val="75000"/>
                </a:schemeClr>
              </a:solidFill>
              <a:latin typeface="Cabin Medium"/>
              <a:ea typeface="Cabin Medium"/>
              <a:cs typeface="Cabin Medium"/>
              <a:sym typeface="Cabin Medium"/>
            </a:endParaRPr>
          </a:p>
        </p:txBody>
      </p:sp>
    </p:spTree>
    <p:extLst>
      <p:ext uri="{BB962C8B-B14F-4D97-AF65-F5344CB8AC3E}">
        <p14:creationId xmlns:p14="http://schemas.microsoft.com/office/powerpoint/2010/main" val="1632826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30" name="Google Shape;530;p50"/>
          <p:cNvSpPr txBox="1">
            <a:spLocks noGrp="1"/>
          </p:cNvSpPr>
          <p:nvPr>
            <p:ph type="title"/>
          </p:nvPr>
        </p:nvSpPr>
        <p:spPr>
          <a:xfrm>
            <a:off x="410600" y="341525"/>
            <a:ext cx="3751826" cy="723173"/>
          </a:xfrm>
          <a:prstGeom prst="rect">
            <a:avLst/>
          </a:prstGeom>
        </p:spPr>
        <p:txBody>
          <a:bodyPr spcFirstLastPara="1" wrap="square" lIns="198000" tIns="91425" rIns="91425" bIns="91425" anchor="t" anchorCtr="0">
            <a:noAutofit/>
          </a:bodyPr>
          <a:lstStyle/>
          <a:p>
            <a:pPr marL="0" lvl="0" indent="0" algn="ctr" rtl="0">
              <a:spcBef>
                <a:spcPts val="0"/>
              </a:spcBef>
              <a:spcAft>
                <a:spcPts val="0"/>
              </a:spcAft>
              <a:buNone/>
            </a:pPr>
            <a:r>
              <a:rPr lang="en-GB" dirty="0"/>
              <a:t>Prepare Phase</a:t>
            </a:r>
          </a:p>
        </p:txBody>
      </p:sp>
      <p:pic>
        <p:nvPicPr>
          <p:cNvPr id="531" name="Google Shape;531;p50"/>
          <p:cNvPicPr preferRelativeResize="0"/>
          <p:nvPr/>
        </p:nvPicPr>
        <p:blipFill rotWithShape="1">
          <a:blip r:embed="rId3">
            <a:alphaModFix/>
          </a:blip>
          <a:srcRect t="49230" r="88626"/>
          <a:stretch/>
        </p:blipFill>
        <p:spPr>
          <a:xfrm>
            <a:off x="0" y="2531603"/>
            <a:ext cx="1040022" cy="2611897"/>
          </a:xfrm>
          <a:prstGeom prst="rect">
            <a:avLst/>
          </a:prstGeom>
          <a:noFill/>
          <a:ln>
            <a:noFill/>
          </a:ln>
        </p:spPr>
      </p:pic>
      <p:sp>
        <p:nvSpPr>
          <p:cNvPr id="14" name="Google Shape;488;p49">
            <a:extLst>
              <a:ext uri="{FF2B5EF4-FFF2-40B4-BE49-F238E27FC236}">
                <a16:creationId xmlns:a16="http://schemas.microsoft.com/office/drawing/2014/main" id="{AA1572A7-7DD2-A7DE-B667-4BA6011EF312}"/>
              </a:ext>
            </a:extLst>
          </p:cNvPr>
          <p:cNvSpPr txBox="1">
            <a:spLocks/>
          </p:cNvSpPr>
          <p:nvPr/>
        </p:nvSpPr>
        <p:spPr>
          <a:xfrm>
            <a:off x="4494625" y="487934"/>
            <a:ext cx="3751826"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u="sng" dirty="0">
                <a:solidFill>
                  <a:schemeClr val="accent1">
                    <a:lumMod val="50000"/>
                  </a:schemeClr>
                </a:solidFill>
              </a:rPr>
              <a:t>A. Description of Data</a:t>
            </a:r>
          </a:p>
        </p:txBody>
      </p:sp>
      <p:pic>
        <p:nvPicPr>
          <p:cNvPr id="41" name="Picture 40">
            <a:extLst>
              <a:ext uri="{FF2B5EF4-FFF2-40B4-BE49-F238E27FC236}">
                <a16:creationId xmlns:a16="http://schemas.microsoft.com/office/drawing/2014/main" id="{5C3E7588-1916-5702-BB38-80994FCA94AD}"/>
              </a:ext>
            </a:extLst>
          </p:cNvPr>
          <p:cNvPicPr>
            <a:picLocks noChangeAspect="1"/>
          </p:cNvPicPr>
          <p:nvPr/>
        </p:nvPicPr>
        <p:blipFill>
          <a:blip r:embed="rId4"/>
          <a:stretch>
            <a:fillRect/>
          </a:stretch>
        </p:blipFill>
        <p:spPr>
          <a:xfrm>
            <a:off x="922660" y="1512871"/>
            <a:ext cx="3261019" cy="3230397"/>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220EF26E-5EE6-FBDF-0283-5F285000F5B3}"/>
              </a:ext>
            </a:extLst>
          </p:cNvPr>
          <p:cNvPicPr>
            <a:picLocks noChangeAspect="1"/>
          </p:cNvPicPr>
          <p:nvPr/>
        </p:nvPicPr>
        <p:blipFill>
          <a:blip r:embed="rId5"/>
          <a:stretch>
            <a:fillRect/>
          </a:stretch>
        </p:blipFill>
        <p:spPr>
          <a:xfrm>
            <a:off x="4494625" y="1507170"/>
            <a:ext cx="3825132" cy="1682137"/>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87642873-37C8-8D20-DC21-5219C8ADC8EC}"/>
              </a:ext>
            </a:extLst>
          </p:cNvPr>
          <p:cNvPicPr>
            <a:picLocks noChangeAspect="1"/>
          </p:cNvPicPr>
          <p:nvPr/>
        </p:nvPicPr>
        <p:blipFill>
          <a:blip r:embed="rId6"/>
          <a:stretch>
            <a:fillRect/>
          </a:stretch>
        </p:blipFill>
        <p:spPr>
          <a:xfrm>
            <a:off x="4494625" y="3171612"/>
            <a:ext cx="3825132" cy="939358"/>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F9774E25-CB0A-50CE-2570-F2F3ECDF5F76}"/>
              </a:ext>
            </a:extLst>
          </p:cNvPr>
          <p:cNvPicPr>
            <a:picLocks noChangeAspect="1"/>
          </p:cNvPicPr>
          <p:nvPr/>
        </p:nvPicPr>
        <p:blipFill>
          <a:blip r:embed="rId7"/>
          <a:stretch>
            <a:fillRect/>
          </a:stretch>
        </p:blipFill>
        <p:spPr>
          <a:xfrm>
            <a:off x="4494623" y="4088940"/>
            <a:ext cx="3825134" cy="46691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B8D5603-0F0D-1442-C391-0D2076203DCC}"/>
              </a:ext>
            </a:extLst>
          </p:cNvPr>
          <p:cNvSpPr txBox="1"/>
          <p:nvPr/>
        </p:nvSpPr>
        <p:spPr>
          <a:xfrm>
            <a:off x="2919365" y="5255104"/>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Summary</a:t>
            </a:r>
            <a:endParaRPr lang="en-GB" sz="1600" b="1" dirty="0">
              <a:solidFill>
                <a:schemeClr val="bg1">
                  <a:lumMod val="75000"/>
                </a:schemeClr>
              </a:solidFill>
              <a:latin typeface="Cabin Medium"/>
              <a:ea typeface="Cabin Medium"/>
              <a:cs typeface="Cabin Medium"/>
              <a:sym typeface="Cabin Medium"/>
            </a:endParaRPr>
          </a:p>
        </p:txBody>
      </p:sp>
      <p:sp>
        <p:nvSpPr>
          <p:cNvPr id="3" name="TextBox 2">
            <a:extLst>
              <a:ext uri="{FF2B5EF4-FFF2-40B4-BE49-F238E27FC236}">
                <a16:creationId xmlns:a16="http://schemas.microsoft.com/office/drawing/2014/main" id="{494EE4A4-0CAE-1EE1-C5D4-E1AA733F5FD0}"/>
              </a:ext>
            </a:extLst>
          </p:cNvPr>
          <p:cNvSpPr txBox="1"/>
          <p:nvPr/>
        </p:nvSpPr>
        <p:spPr>
          <a:xfrm>
            <a:off x="4975307" y="1114404"/>
            <a:ext cx="2790462" cy="400110"/>
          </a:xfrm>
          <a:prstGeom prst="rect">
            <a:avLst/>
          </a:prstGeom>
          <a:noFill/>
        </p:spPr>
        <p:txBody>
          <a:bodyPr wrap="square">
            <a:spAutoFit/>
          </a:bodyPr>
          <a:lstStyle/>
          <a:p>
            <a:pPr lvl="0" algn="ctr" rtl="0">
              <a:spcBef>
                <a:spcPts val="0"/>
              </a:spcBef>
              <a:spcAft>
                <a:spcPts val="0"/>
              </a:spcAft>
            </a:pPr>
            <a:r>
              <a:rPr lang="en-GB" sz="2000" b="1" dirty="0">
                <a:solidFill>
                  <a:schemeClr val="accent6">
                    <a:lumMod val="75000"/>
                  </a:schemeClr>
                </a:solidFill>
                <a:latin typeface="Cabin Medium"/>
                <a:ea typeface="Cabin Medium"/>
                <a:cs typeface="Cabin Medium"/>
                <a:sym typeface="Cabin Medium"/>
              </a:rPr>
              <a:t>Explanation</a:t>
            </a:r>
            <a:endParaRPr lang="en-GB" sz="2000" b="1" dirty="0">
              <a:solidFill>
                <a:schemeClr val="bg1">
                  <a:lumMod val="75000"/>
                </a:schemeClr>
              </a:solidFill>
              <a:latin typeface="Cabin Medium"/>
              <a:ea typeface="Cabin Medium"/>
              <a:cs typeface="Cabin Medium"/>
              <a:sym typeface="Cabin Medium"/>
            </a:endParaRPr>
          </a:p>
        </p:txBody>
      </p:sp>
      <p:pic>
        <p:nvPicPr>
          <p:cNvPr id="9" name="Picture 8">
            <a:extLst>
              <a:ext uri="{FF2B5EF4-FFF2-40B4-BE49-F238E27FC236}">
                <a16:creationId xmlns:a16="http://schemas.microsoft.com/office/drawing/2014/main" id="{E4250A7B-B2D3-6002-CB57-139631ECFF70}"/>
              </a:ext>
            </a:extLst>
          </p:cNvPr>
          <p:cNvPicPr>
            <a:picLocks noChangeAspect="1"/>
          </p:cNvPicPr>
          <p:nvPr/>
        </p:nvPicPr>
        <p:blipFill>
          <a:blip r:embed="rId8"/>
          <a:stretch>
            <a:fillRect/>
          </a:stretch>
        </p:blipFill>
        <p:spPr>
          <a:xfrm>
            <a:off x="2528659" y="5674840"/>
            <a:ext cx="3571875" cy="929159"/>
          </a:xfrm>
          <a:prstGeom prst="rect">
            <a:avLst/>
          </a:prstGeom>
        </p:spPr>
      </p:pic>
      <p:sp>
        <p:nvSpPr>
          <p:cNvPr id="10" name="TextBox 9">
            <a:extLst>
              <a:ext uri="{FF2B5EF4-FFF2-40B4-BE49-F238E27FC236}">
                <a16:creationId xmlns:a16="http://schemas.microsoft.com/office/drawing/2014/main" id="{5C6910F8-5821-AFAF-297E-0038E3841256}"/>
              </a:ext>
            </a:extLst>
          </p:cNvPr>
          <p:cNvSpPr txBox="1"/>
          <p:nvPr/>
        </p:nvSpPr>
        <p:spPr>
          <a:xfrm>
            <a:off x="1133428" y="1114404"/>
            <a:ext cx="2790462" cy="400110"/>
          </a:xfrm>
          <a:prstGeom prst="rect">
            <a:avLst/>
          </a:prstGeom>
          <a:noFill/>
        </p:spPr>
        <p:txBody>
          <a:bodyPr wrap="square">
            <a:spAutoFit/>
          </a:bodyPr>
          <a:lstStyle/>
          <a:p>
            <a:pPr lvl="0" algn="ctr" rtl="0">
              <a:spcBef>
                <a:spcPts val="0"/>
              </a:spcBef>
              <a:spcAft>
                <a:spcPts val="0"/>
              </a:spcAft>
            </a:pPr>
            <a:r>
              <a:rPr lang="en-GB" sz="2000" b="1" dirty="0">
                <a:solidFill>
                  <a:schemeClr val="accent6">
                    <a:lumMod val="75000"/>
                  </a:schemeClr>
                </a:solidFill>
                <a:latin typeface="Cabin Medium"/>
                <a:ea typeface="Cabin Medium"/>
                <a:cs typeface="Cabin Medium"/>
                <a:sym typeface="Cabin Medium"/>
              </a:rPr>
              <a:t>Info.</a:t>
            </a:r>
            <a:endParaRPr lang="en-GB" sz="2000" b="1" dirty="0">
              <a:solidFill>
                <a:schemeClr val="bg1">
                  <a:lumMod val="75000"/>
                </a:schemeClr>
              </a:solidFill>
              <a:latin typeface="Cabin Medium"/>
              <a:ea typeface="Cabin Medium"/>
              <a:cs typeface="Cabin Medium"/>
              <a:sym typeface="Cabin Medium"/>
            </a:endParaRPr>
          </a:p>
        </p:txBody>
      </p:sp>
    </p:spTree>
    <p:extLst>
      <p:ext uri="{BB962C8B-B14F-4D97-AF65-F5344CB8AC3E}">
        <p14:creationId xmlns:p14="http://schemas.microsoft.com/office/powerpoint/2010/main" val="310428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30" name="Google Shape;530;p50"/>
          <p:cNvSpPr txBox="1">
            <a:spLocks noGrp="1"/>
          </p:cNvSpPr>
          <p:nvPr>
            <p:ph type="title"/>
          </p:nvPr>
        </p:nvSpPr>
        <p:spPr>
          <a:xfrm>
            <a:off x="410600" y="341525"/>
            <a:ext cx="3751826" cy="723173"/>
          </a:xfrm>
          <a:prstGeom prst="rect">
            <a:avLst/>
          </a:prstGeom>
        </p:spPr>
        <p:txBody>
          <a:bodyPr spcFirstLastPara="1" wrap="square" lIns="198000" tIns="91425" rIns="91425" bIns="91425" anchor="t" anchorCtr="0">
            <a:noAutofit/>
          </a:bodyPr>
          <a:lstStyle/>
          <a:p>
            <a:pPr marL="0" lvl="0" indent="0" algn="ctr" rtl="0">
              <a:spcBef>
                <a:spcPts val="0"/>
              </a:spcBef>
              <a:spcAft>
                <a:spcPts val="0"/>
              </a:spcAft>
              <a:buNone/>
            </a:pPr>
            <a:r>
              <a:rPr lang="en-GB" dirty="0"/>
              <a:t>Prepare Phase</a:t>
            </a:r>
          </a:p>
        </p:txBody>
      </p:sp>
      <p:pic>
        <p:nvPicPr>
          <p:cNvPr id="531" name="Google Shape;531;p50"/>
          <p:cNvPicPr preferRelativeResize="0"/>
          <p:nvPr/>
        </p:nvPicPr>
        <p:blipFill rotWithShape="1">
          <a:blip r:embed="rId3">
            <a:alphaModFix/>
          </a:blip>
          <a:srcRect t="49230" r="88626"/>
          <a:stretch/>
        </p:blipFill>
        <p:spPr>
          <a:xfrm>
            <a:off x="0" y="2531603"/>
            <a:ext cx="1040022" cy="2611897"/>
          </a:xfrm>
          <a:prstGeom prst="rect">
            <a:avLst/>
          </a:prstGeom>
          <a:noFill/>
          <a:ln>
            <a:noFill/>
          </a:ln>
        </p:spPr>
      </p:pic>
      <p:sp>
        <p:nvSpPr>
          <p:cNvPr id="14" name="Google Shape;488;p49">
            <a:extLst>
              <a:ext uri="{FF2B5EF4-FFF2-40B4-BE49-F238E27FC236}">
                <a16:creationId xmlns:a16="http://schemas.microsoft.com/office/drawing/2014/main" id="{AA1572A7-7DD2-A7DE-B667-4BA6011EF312}"/>
              </a:ext>
            </a:extLst>
          </p:cNvPr>
          <p:cNvSpPr txBox="1">
            <a:spLocks/>
          </p:cNvSpPr>
          <p:nvPr/>
        </p:nvSpPr>
        <p:spPr>
          <a:xfrm>
            <a:off x="4494625" y="487934"/>
            <a:ext cx="3751826"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u="sng" dirty="0">
                <a:solidFill>
                  <a:schemeClr val="accent1">
                    <a:lumMod val="50000"/>
                  </a:schemeClr>
                </a:solidFill>
              </a:rPr>
              <a:t>A. Description of Data</a:t>
            </a:r>
          </a:p>
        </p:txBody>
      </p:sp>
      <p:pic>
        <p:nvPicPr>
          <p:cNvPr id="41" name="Picture 40">
            <a:extLst>
              <a:ext uri="{FF2B5EF4-FFF2-40B4-BE49-F238E27FC236}">
                <a16:creationId xmlns:a16="http://schemas.microsoft.com/office/drawing/2014/main" id="{5C3E7588-1916-5702-BB38-80994FCA94AD}"/>
              </a:ext>
            </a:extLst>
          </p:cNvPr>
          <p:cNvPicPr>
            <a:picLocks noChangeAspect="1"/>
          </p:cNvPicPr>
          <p:nvPr/>
        </p:nvPicPr>
        <p:blipFill>
          <a:blip r:embed="rId4"/>
          <a:stretch>
            <a:fillRect/>
          </a:stretch>
        </p:blipFill>
        <p:spPr>
          <a:xfrm>
            <a:off x="-3574512" y="1512871"/>
            <a:ext cx="3261019" cy="3230397"/>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220EF26E-5EE6-FBDF-0283-5F285000F5B3}"/>
              </a:ext>
            </a:extLst>
          </p:cNvPr>
          <p:cNvPicPr>
            <a:picLocks noChangeAspect="1"/>
          </p:cNvPicPr>
          <p:nvPr/>
        </p:nvPicPr>
        <p:blipFill>
          <a:blip r:embed="rId5"/>
          <a:stretch>
            <a:fillRect/>
          </a:stretch>
        </p:blipFill>
        <p:spPr>
          <a:xfrm>
            <a:off x="9484701" y="1507170"/>
            <a:ext cx="3825132" cy="1682137"/>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87642873-37C8-8D20-DC21-5219C8ADC8EC}"/>
              </a:ext>
            </a:extLst>
          </p:cNvPr>
          <p:cNvPicPr>
            <a:picLocks noChangeAspect="1"/>
          </p:cNvPicPr>
          <p:nvPr/>
        </p:nvPicPr>
        <p:blipFill>
          <a:blip r:embed="rId6"/>
          <a:stretch>
            <a:fillRect/>
          </a:stretch>
        </p:blipFill>
        <p:spPr>
          <a:xfrm>
            <a:off x="9484701" y="3171612"/>
            <a:ext cx="3825132" cy="939358"/>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F9774E25-CB0A-50CE-2570-F2F3ECDF5F76}"/>
              </a:ext>
            </a:extLst>
          </p:cNvPr>
          <p:cNvPicPr>
            <a:picLocks noChangeAspect="1"/>
          </p:cNvPicPr>
          <p:nvPr/>
        </p:nvPicPr>
        <p:blipFill>
          <a:blip r:embed="rId7"/>
          <a:stretch>
            <a:fillRect/>
          </a:stretch>
        </p:blipFill>
        <p:spPr>
          <a:xfrm>
            <a:off x="9484699" y="4088940"/>
            <a:ext cx="3825134" cy="46691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B8D5603-0F0D-1442-C391-0D2076203DCC}"/>
              </a:ext>
            </a:extLst>
          </p:cNvPr>
          <p:cNvSpPr txBox="1"/>
          <p:nvPr/>
        </p:nvSpPr>
        <p:spPr>
          <a:xfrm>
            <a:off x="3176769" y="1507170"/>
            <a:ext cx="2790462" cy="400110"/>
          </a:xfrm>
          <a:prstGeom prst="rect">
            <a:avLst/>
          </a:prstGeom>
          <a:noFill/>
        </p:spPr>
        <p:txBody>
          <a:bodyPr wrap="square">
            <a:spAutoFit/>
          </a:bodyPr>
          <a:lstStyle/>
          <a:p>
            <a:pPr lvl="0" algn="ctr" rtl="0">
              <a:spcBef>
                <a:spcPts val="0"/>
              </a:spcBef>
              <a:spcAft>
                <a:spcPts val="0"/>
              </a:spcAft>
            </a:pPr>
            <a:r>
              <a:rPr lang="en-GB" sz="2000" b="1" dirty="0">
                <a:solidFill>
                  <a:schemeClr val="accent6">
                    <a:lumMod val="75000"/>
                  </a:schemeClr>
                </a:solidFill>
                <a:latin typeface="Cabin Medium"/>
                <a:ea typeface="Cabin Medium"/>
                <a:cs typeface="Cabin Medium"/>
                <a:sym typeface="Cabin Medium"/>
              </a:rPr>
              <a:t>Summary</a:t>
            </a:r>
            <a:endParaRPr lang="en-GB" sz="2000" b="1" dirty="0">
              <a:solidFill>
                <a:schemeClr val="bg1">
                  <a:lumMod val="75000"/>
                </a:schemeClr>
              </a:solidFill>
              <a:latin typeface="Cabin Medium"/>
              <a:ea typeface="Cabin Medium"/>
              <a:cs typeface="Cabin Medium"/>
              <a:sym typeface="Cabin Medium"/>
            </a:endParaRPr>
          </a:p>
        </p:txBody>
      </p:sp>
      <p:sp>
        <p:nvSpPr>
          <p:cNvPr id="3" name="TextBox 2">
            <a:extLst>
              <a:ext uri="{FF2B5EF4-FFF2-40B4-BE49-F238E27FC236}">
                <a16:creationId xmlns:a16="http://schemas.microsoft.com/office/drawing/2014/main" id="{494EE4A4-0CAE-1EE1-C5D4-E1AA733F5FD0}"/>
              </a:ext>
            </a:extLst>
          </p:cNvPr>
          <p:cNvSpPr txBox="1"/>
          <p:nvPr/>
        </p:nvSpPr>
        <p:spPr>
          <a:xfrm>
            <a:off x="9965383" y="1210813"/>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Explanation</a:t>
            </a:r>
            <a:endParaRPr lang="en-GB" sz="1600" b="1" dirty="0">
              <a:solidFill>
                <a:schemeClr val="bg1">
                  <a:lumMod val="75000"/>
                </a:schemeClr>
              </a:solidFill>
              <a:latin typeface="Cabin Medium"/>
              <a:ea typeface="Cabin Medium"/>
              <a:cs typeface="Cabin Medium"/>
              <a:sym typeface="Cabin Medium"/>
            </a:endParaRPr>
          </a:p>
        </p:txBody>
      </p:sp>
      <p:pic>
        <p:nvPicPr>
          <p:cNvPr id="9" name="Picture 8">
            <a:extLst>
              <a:ext uri="{FF2B5EF4-FFF2-40B4-BE49-F238E27FC236}">
                <a16:creationId xmlns:a16="http://schemas.microsoft.com/office/drawing/2014/main" id="{E4250A7B-B2D3-6002-CB57-139631ECFF70}"/>
              </a:ext>
            </a:extLst>
          </p:cNvPr>
          <p:cNvPicPr>
            <a:picLocks noChangeAspect="1"/>
          </p:cNvPicPr>
          <p:nvPr/>
        </p:nvPicPr>
        <p:blipFill>
          <a:blip r:embed="rId8"/>
          <a:stretch>
            <a:fillRect/>
          </a:stretch>
        </p:blipFill>
        <p:spPr>
          <a:xfrm>
            <a:off x="770920" y="1900241"/>
            <a:ext cx="7447410" cy="193731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C6910F8-5821-AFAF-297E-0038E3841256}"/>
              </a:ext>
            </a:extLst>
          </p:cNvPr>
          <p:cNvSpPr txBox="1"/>
          <p:nvPr/>
        </p:nvSpPr>
        <p:spPr>
          <a:xfrm>
            <a:off x="-3363744" y="1210813"/>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Info.</a:t>
            </a:r>
            <a:endParaRPr lang="en-GB" sz="1600" b="1" dirty="0">
              <a:solidFill>
                <a:schemeClr val="bg1">
                  <a:lumMod val="75000"/>
                </a:schemeClr>
              </a:solidFill>
              <a:latin typeface="Cabin Medium"/>
              <a:ea typeface="Cabin Medium"/>
              <a:cs typeface="Cabin Medium"/>
              <a:sym typeface="Cabin Medium"/>
            </a:endParaRPr>
          </a:p>
        </p:txBody>
      </p:sp>
    </p:spTree>
    <p:extLst>
      <p:ext uri="{BB962C8B-B14F-4D97-AF65-F5344CB8AC3E}">
        <p14:creationId xmlns:p14="http://schemas.microsoft.com/office/powerpoint/2010/main" val="415559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8" name="Picture 7">
            <a:extLst>
              <a:ext uri="{FF2B5EF4-FFF2-40B4-BE49-F238E27FC236}">
                <a16:creationId xmlns:a16="http://schemas.microsoft.com/office/drawing/2014/main" id="{6C3AC851-BDEC-2461-2A44-E3B84D116970}"/>
              </a:ext>
            </a:extLst>
          </p:cNvPr>
          <p:cNvPicPr>
            <a:picLocks noChangeAspect="1"/>
          </p:cNvPicPr>
          <p:nvPr/>
        </p:nvPicPr>
        <p:blipFill>
          <a:blip r:embed="rId3"/>
          <a:srcRect/>
          <a:stretch/>
        </p:blipFill>
        <p:spPr>
          <a:xfrm>
            <a:off x="2748705" y="1864202"/>
            <a:ext cx="2224158" cy="1682137"/>
          </a:xfrm>
          <a:prstGeom prst="rect">
            <a:avLst/>
          </a:prstGeom>
          <a:ln>
            <a:noFill/>
          </a:ln>
          <a:effectLst>
            <a:outerShdw blurRad="292100" dist="139700" dir="2700000" algn="tl" rotWithShape="0">
              <a:srgbClr val="333333">
                <a:alpha val="65000"/>
              </a:srgbClr>
            </a:outerShdw>
          </a:effectLst>
        </p:spPr>
      </p:pic>
      <p:sp>
        <p:nvSpPr>
          <p:cNvPr id="530" name="Google Shape;530;p50"/>
          <p:cNvSpPr txBox="1">
            <a:spLocks noGrp="1"/>
          </p:cNvSpPr>
          <p:nvPr>
            <p:ph type="title"/>
          </p:nvPr>
        </p:nvSpPr>
        <p:spPr>
          <a:xfrm>
            <a:off x="410600" y="341525"/>
            <a:ext cx="3751826" cy="723173"/>
          </a:xfrm>
          <a:prstGeom prst="rect">
            <a:avLst/>
          </a:prstGeom>
        </p:spPr>
        <p:txBody>
          <a:bodyPr spcFirstLastPara="1" wrap="square" lIns="198000" tIns="91425" rIns="91425" bIns="91425" anchor="t" anchorCtr="0">
            <a:noAutofit/>
          </a:bodyPr>
          <a:lstStyle/>
          <a:p>
            <a:pPr marL="0" lvl="0" indent="0" algn="ctr" rtl="0">
              <a:spcBef>
                <a:spcPts val="0"/>
              </a:spcBef>
              <a:spcAft>
                <a:spcPts val="0"/>
              </a:spcAft>
              <a:buNone/>
            </a:pPr>
            <a:r>
              <a:rPr lang="en-GB" dirty="0"/>
              <a:t>Prepare Phase</a:t>
            </a:r>
          </a:p>
        </p:txBody>
      </p:sp>
      <p:pic>
        <p:nvPicPr>
          <p:cNvPr id="531" name="Google Shape;531;p50"/>
          <p:cNvPicPr preferRelativeResize="0"/>
          <p:nvPr/>
        </p:nvPicPr>
        <p:blipFill rotWithShape="1">
          <a:blip r:embed="rId4">
            <a:alphaModFix/>
          </a:blip>
          <a:srcRect t="49230" r="88626"/>
          <a:stretch/>
        </p:blipFill>
        <p:spPr>
          <a:xfrm>
            <a:off x="0" y="2531603"/>
            <a:ext cx="1040022" cy="2611897"/>
          </a:xfrm>
          <a:prstGeom prst="rect">
            <a:avLst/>
          </a:prstGeom>
          <a:noFill/>
          <a:ln>
            <a:noFill/>
          </a:ln>
        </p:spPr>
      </p:pic>
      <p:sp>
        <p:nvSpPr>
          <p:cNvPr id="14" name="Google Shape;488;p49">
            <a:extLst>
              <a:ext uri="{FF2B5EF4-FFF2-40B4-BE49-F238E27FC236}">
                <a16:creationId xmlns:a16="http://schemas.microsoft.com/office/drawing/2014/main" id="{AA1572A7-7DD2-A7DE-B667-4BA6011EF312}"/>
              </a:ext>
            </a:extLst>
          </p:cNvPr>
          <p:cNvSpPr txBox="1">
            <a:spLocks/>
          </p:cNvSpPr>
          <p:nvPr/>
        </p:nvSpPr>
        <p:spPr>
          <a:xfrm>
            <a:off x="4494625" y="487934"/>
            <a:ext cx="3751826"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u="sng" dirty="0">
                <a:solidFill>
                  <a:schemeClr val="accent1">
                    <a:lumMod val="50000"/>
                  </a:schemeClr>
                </a:solidFill>
              </a:rPr>
              <a:t>B. Data Cleaning</a:t>
            </a:r>
          </a:p>
        </p:txBody>
      </p:sp>
      <p:pic>
        <p:nvPicPr>
          <p:cNvPr id="41" name="Picture 40">
            <a:extLst>
              <a:ext uri="{FF2B5EF4-FFF2-40B4-BE49-F238E27FC236}">
                <a16:creationId xmlns:a16="http://schemas.microsoft.com/office/drawing/2014/main" id="{5C3E7588-1916-5702-BB38-80994FCA94AD}"/>
              </a:ext>
            </a:extLst>
          </p:cNvPr>
          <p:cNvPicPr>
            <a:picLocks noChangeAspect="1"/>
          </p:cNvPicPr>
          <p:nvPr/>
        </p:nvPicPr>
        <p:blipFill>
          <a:blip r:embed="rId5"/>
          <a:srcRect/>
          <a:stretch/>
        </p:blipFill>
        <p:spPr>
          <a:xfrm>
            <a:off x="5631188" y="1458061"/>
            <a:ext cx="2529955" cy="3230397"/>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220EF26E-5EE6-FBDF-0283-5F285000F5B3}"/>
              </a:ext>
            </a:extLst>
          </p:cNvPr>
          <p:cNvPicPr>
            <a:picLocks noChangeAspect="1"/>
          </p:cNvPicPr>
          <p:nvPr/>
        </p:nvPicPr>
        <p:blipFill>
          <a:blip r:embed="rId6"/>
          <a:srcRect/>
          <a:stretch/>
        </p:blipFill>
        <p:spPr>
          <a:xfrm>
            <a:off x="520011" y="1864202"/>
            <a:ext cx="3177369" cy="168213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94EE4A4-0CAE-1EE1-C5D4-E1AA733F5FD0}"/>
              </a:ext>
            </a:extLst>
          </p:cNvPr>
          <p:cNvSpPr txBox="1"/>
          <p:nvPr/>
        </p:nvSpPr>
        <p:spPr>
          <a:xfrm>
            <a:off x="1457220" y="1458061"/>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Data Loss</a:t>
            </a:r>
            <a:endParaRPr lang="en-GB" sz="1600" b="1" dirty="0">
              <a:solidFill>
                <a:schemeClr val="bg1">
                  <a:lumMod val="75000"/>
                </a:schemeClr>
              </a:solidFill>
              <a:latin typeface="Cabin Medium"/>
              <a:ea typeface="Cabin Medium"/>
              <a:cs typeface="Cabin Medium"/>
              <a:sym typeface="Cabin Medium"/>
            </a:endParaRPr>
          </a:p>
        </p:txBody>
      </p:sp>
      <p:sp>
        <p:nvSpPr>
          <p:cNvPr id="10" name="TextBox 9">
            <a:extLst>
              <a:ext uri="{FF2B5EF4-FFF2-40B4-BE49-F238E27FC236}">
                <a16:creationId xmlns:a16="http://schemas.microsoft.com/office/drawing/2014/main" id="{5C6910F8-5821-AFAF-297E-0038E3841256}"/>
              </a:ext>
            </a:extLst>
          </p:cNvPr>
          <p:cNvSpPr txBox="1"/>
          <p:nvPr/>
        </p:nvSpPr>
        <p:spPr>
          <a:xfrm>
            <a:off x="5455989" y="1119507"/>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Cleaning</a:t>
            </a:r>
            <a:r>
              <a:rPr lang="zh-TW" altLang="en-US" sz="1600" b="1" dirty="0">
                <a:solidFill>
                  <a:schemeClr val="accent6">
                    <a:lumMod val="75000"/>
                  </a:schemeClr>
                </a:solidFill>
                <a:latin typeface="Cabin Medium"/>
                <a:ea typeface="Cabin Medium"/>
                <a:cs typeface="Cabin Medium"/>
                <a:sym typeface="Cabin Medium"/>
              </a:rPr>
              <a:t> </a:t>
            </a:r>
            <a:r>
              <a:rPr lang="en-GB" altLang="zh-TW" sz="1600" b="1" dirty="0">
                <a:solidFill>
                  <a:schemeClr val="accent6">
                    <a:lumMod val="75000"/>
                  </a:schemeClr>
                </a:solidFill>
                <a:latin typeface="Cabin Medium"/>
                <a:ea typeface="Cabin Medium"/>
                <a:cs typeface="Cabin Medium"/>
                <a:sym typeface="Cabin Medium"/>
              </a:rPr>
              <a:t>and</a:t>
            </a:r>
            <a:r>
              <a:rPr lang="zh-TW" altLang="en-US" sz="1600" b="1" dirty="0">
                <a:solidFill>
                  <a:schemeClr val="accent6">
                    <a:lumMod val="75000"/>
                  </a:schemeClr>
                </a:solidFill>
                <a:latin typeface="Cabin Medium"/>
                <a:ea typeface="Cabin Medium"/>
                <a:cs typeface="Cabin Medium"/>
                <a:sym typeface="Cabin Medium"/>
              </a:rPr>
              <a:t> </a:t>
            </a:r>
            <a:r>
              <a:rPr lang="en-GB" altLang="zh-TW" sz="1600" b="1" dirty="0">
                <a:solidFill>
                  <a:schemeClr val="accent6">
                    <a:lumMod val="75000"/>
                  </a:schemeClr>
                </a:solidFill>
                <a:latin typeface="Cabin Medium"/>
                <a:ea typeface="Cabin Medium"/>
                <a:cs typeface="Cabin Medium"/>
                <a:sym typeface="Cabin Medium"/>
              </a:rPr>
              <a:t>checking</a:t>
            </a:r>
            <a:endParaRPr lang="en-GB" sz="1600" b="1" dirty="0">
              <a:solidFill>
                <a:schemeClr val="bg1">
                  <a:lumMod val="75000"/>
                </a:schemeClr>
              </a:solidFill>
              <a:latin typeface="Cabin Medium"/>
              <a:ea typeface="Cabin Medium"/>
              <a:cs typeface="Cabin Medium"/>
              <a:sym typeface="Cabin Medium"/>
            </a:endParaRPr>
          </a:p>
        </p:txBody>
      </p:sp>
      <p:pic>
        <p:nvPicPr>
          <p:cNvPr id="12" name="Picture 11">
            <a:extLst>
              <a:ext uri="{FF2B5EF4-FFF2-40B4-BE49-F238E27FC236}">
                <a16:creationId xmlns:a16="http://schemas.microsoft.com/office/drawing/2014/main" id="{D234B30D-CF7F-2B4C-527A-BAE1AFB737D7}"/>
              </a:ext>
            </a:extLst>
          </p:cNvPr>
          <p:cNvPicPr>
            <a:picLocks noChangeAspect="1"/>
          </p:cNvPicPr>
          <p:nvPr/>
        </p:nvPicPr>
        <p:blipFill>
          <a:blip r:embed="rId7"/>
          <a:stretch>
            <a:fillRect/>
          </a:stretch>
        </p:blipFill>
        <p:spPr>
          <a:xfrm>
            <a:off x="396030" y="4149657"/>
            <a:ext cx="4705350" cy="39052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CD518DF9-ABC7-1177-A9DB-AA88D1A6CA27}"/>
              </a:ext>
            </a:extLst>
          </p:cNvPr>
          <p:cNvSpPr txBox="1"/>
          <p:nvPr/>
        </p:nvSpPr>
        <p:spPr>
          <a:xfrm>
            <a:off x="1477455" y="3800554"/>
            <a:ext cx="2790462" cy="338554"/>
          </a:xfrm>
          <a:prstGeom prst="rect">
            <a:avLst/>
          </a:prstGeom>
          <a:noFill/>
        </p:spPr>
        <p:txBody>
          <a:bodyPr wrap="square">
            <a:spAutoFit/>
          </a:bodyPr>
          <a:lstStyle/>
          <a:p>
            <a:pPr lvl="0" algn="ctr" rtl="0">
              <a:spcBef>
                <a:spcPts val="0"/>
              </a:spcBef>
              <a:spcAft>
                <a:spcPts val="0"/>
              </a:spcAft>
            </a:pPr>
            <a:r>
              <a:rPr lang="en-GB" sz="1600" b="1" dirty="0">
                <a:solidFill>
                  <a:schemeClr val="accent6">
                    <a:lumMod val="75000"/>
                  </a:schemeClr>
                </a:solidFill>
                <a:latin typeface="Cabin Medium"/>
                <a:ea typeface="Cabin Medium"/>
                <a:cs typeface="Cabin Medium"/>
                <a:sym typeface="Cabin Medium"/>
              </a:rPr>
              <a:t>Outlier</a:t>
            </a:r>
            <a:endParaRPr lang="en-GB" sz="1600" b="1" dirty="0">
              <a:solidFill>
                <a:schemeClr val="bg1">
                  <a:lumMod val="75000"/>
                </a:schemeClr>
              </a:solidFill>
              <a:latin typeface="Cabin Medium"/>
              <a:ea typeface="Cabin Medium"/>
              <a:cs typeface="Cabin Medium"/>
              <a:sym typeface="Cabin Medium"/>
            </a:endParaRPr>
          </a:p>
        </p:txBody>
      </p:sp>
    </p:spTree>
    <p:extLst>
      <p:ext uri="{BB962C8B-B14F-4D97-AF65-F5344CB8AC3E}">
        <p14:creationId xmlns:p14="http://schemas.microsoft.com/office/powerpoint/2010/main" val="22468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18" name="Google Shape;518;p50"/>
          <p:cNvGrpSpPr/>
          <p:nvPr/>
        </p:nvGrpSpPr>
        <p:grpSpPr>
          <a:xfrm>
            <a:off x="5787749" y="391082"/>
            <a:ext cx="1136225" cy="989636"/>
            <a:chOff x="1573150" y="3305631"/>
            <a:chExt cx="1659450" cy="1381594"/>
          </a:xfrm>
        </p:grpSpPr>
        <p:sp>
          <p:nvSpPr>
            <p:cNvPr id="519" name="Google Shape;519;p50"/>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0" name="Google Shape;520;p50"/>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50"/>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2" name="Google Shape;522;p50"/>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23" name="Google Shape;523;p50"/>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25" name="Google Shape;525;p50"/>
          <p:cNvSpPr txBox="1">
            <a:spLocks noGrp="1"/>
          </p:cNvSpPr>
          <p:nvPr>
            <p:ph type="subTitle" idx="4"/>
          </p:nvPr>
        </p:nvSpPr>
        <p:spPr>
          <a:xfrm>
            <a:off x="4257636" y="657214"/>
            <a:ext cx="3752850" cy="46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GB" u="sng" dirty="0">
                <a:solidFill>
                  <a:srgbClr val="0070C0"/>
                </a:solidFill>
              </a:rPr>
              <a:t>Tools: </a:t>
            </a:r>
            <a:br>
              <a:rPr lang="en-GB" u="sng" dirty="0">
                <a:solidFill>
                  <a:srgbClr val="0070C0"/>
                </a:solidFill>
              </a:rPr>
            </a:br>
            <a:endParaRPr lang="en-GB" u="sng" dirty="0">
              <a:solidFill>
                <a:srgbClr val="0070C0"/>
              </a:solidFill>
            </a:endParaRPr>
          </a:p>
        </p:txBody>
      </p:sp>
      <p:sp>
        <p:nvSpPr>
          <p:cNvPr id="530" name="Google Shape;530;p50"/>
          <p:cNvSpPr txBox="1">
            <a:spLocks noGrp="1"/>
          </p:cNvSpPr>
          <p:nvPr>
            <p:ph type="title"/>
          </p:nvPr>
        </p:nvSpPr>
        <p:spPr>
          <a:xfrm>
            <a:off x="1040022" y="2160800"/>
            <a:ext cx="2491800" cy="1170300"/>
          </a:xfrm>
          <a:prstGeom prst="rect">
            <a:avLst/>
          </a:prstGeom>
        </p:spPr>
        <p:txBody>
          <a:bodyPr spcFirstLastPara="1" wrap="square" lIns="198000" tIns="91425" rIns="91425" bIns="91425" anchor="t" anchorCtr="0">
            <a:noAutofit/>
          </a:bodyPr>
          <a:lstStyle/>
          <a:p>
            <a:pPr marL="0" lvl="0" indent="0" algn="l" rtl="0">
              <a:spcBef>
                <a:spcPts val="0"/>
              </a:spcBef>
              <a:spcAft>
                <a:spcPts val="0"/>
              </a:spcAft>
              <a:buNone/>
            </a:pPr>
            <a:r>
              <a:rPr lang="en" dirty="0"/>
              <a:t>A</a:t>
            </a:r>
            <a:r>
              <a:rPr lang="en-GB" dirty="0" err="1"/>
              <a:t>nalyze</a:t>
            </a:r>
            <a:br>
              <a:rPr lang="en" dirty="0"/>
            </a:br>
            <a:r>
              <a:rPr lang="en" dirty="0"/>
              <a:t>Phase</a:t>
            </a:r>
            <a:endParaRPr dirty="0"/>
          </a:p>
        </p:txBody>
      </p:sp>
      <p:pic>
        <p:nvPicPr>
          <p:cNvPr id="531" name="Google Shape;531;p50"/>
          <p:cNvPicPr preferRelativeResize="0"/>
          <p:nvPr/>
        </p:nvPicPr>
        <p:blipFill rotWithShape="1">
          <a:blip r:embed="rId3">
            <a:alphaModFix/>
          </a:blip>
          <a:srcRect t="49230" r="88626"/>
          <a:stretch/>
        </p:blipFill>
        <p:spPr>
          <a:xfrm>
            <a:off x="0" y="2532851"/>
            <a:ext cx="1040022" cy="2611897"/>
          </a:xfrm>
          <a:prstGeom prst="rect">
            <a:avLst/>
          </a:prstGeom>
          <a:noFill/>
          <a:ln>
            <a:noFill/>
          </a:ln>
        </p:spPr>
      </p:pic>
      <p:pic>
        <p:nvPicPr>
          <p:cNvPr id="13" name="Picture 12">
            <a:extLst>
              <a:ext uri="{FF2B5EF4-FFF2-40B4-BE49-F238E27FC236}">
                <a16:creationId xmlns:a16="http://schemas.microsoft.com/office/drawing/2014/main" id="{25DFB2F8-F4A8-E182-F40E-AE79CBE9E54C}"/>
              </a:ext>
            </a:extLst>
          </p:cNvPr>
          <p:cNvPicPr>
            <a:picLocks noChangeAspect="1"/>
          </p:cNvPicPr>
          <p:nvPr/>
        </p:nvPicPr>
        <p:blipFill>
          <a:blip r:embed="rId4"/>
          <a:stretch>
            <a:fillRect/>
          </a:stretch>
        </p:blipFill>
        <p:spPr>
          <a:xfrm>
            <a:off x="3950259" y="1745856"/>
            <a:ext cx="4367603" cy="2474609"/>
          </a:xfrm>
          <a:prstGeom prst="rect">
            <a:avLst/>
          </a:prstGeom>
          <a:ln>
            <a:noFill/>
          </a:ln>
          <a:effectLst>
            <a:outerShdw blurRad="292100" dist="139700" dir="2700000" algn="tl" rotWithShape="0">
              <a:srgbClr val="333333">
                <a:alpha val="65000"/>
              </a:srgbClr>
            </a:outerShdw>
          </a:effectLst>
        </p:spPr>
      </p:pic>
      <p:sp>
        <p:nvSpPr>
          <p:cNvPr id="16" name="Google Shape;525;p50">
            <a:extLst>
              <a:ext uri="{FF2B5EF4-FFF2-40B4-BE49-F238E27FC236}">
                <a16:creationId xmlns:a16="http://schemas.microsoft.com/office/drawing/2014/main" id="{911661D1-4FE6-CC07-23CA-076BD63E1E5D}"/>
              </a:ext>
            </a:extLst>
          </p:cNvPr>
          <p:cNvSpPr txBox="1">
            <a:spLocks/>
          </p:cNvSpPr>
          <p:nvPr/>
        </p:nvSpPr>
        <p:spPr>
          <a:xfrm>
            <a:off x="4257636" y="1284756"/>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3F95A4"/>
                </a:solidFill>
              </a:rPr>
              <a:t>Tableau</a:t>
            </a:r>
          </a:p>
        </p:txBody>
      </p:sp>
    </p:spTree>
    <p:extLst>
      <p:ext uri="{BB962C8B-B14F-4D97-AF65-F5344CB8AC3E}">
        <p14:creationId xmlns:p14="http://schemas.microsoft.com/office/powerpoint/2010/main" val="79273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idx="2"/>
          </p:nvPr>
        </p:nvSpPr>
        <p:spPr>
          <a:xfrm>
            <a:off x="743474" y="1749250"/>
            <a:ext cx="2358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270" name="Google Shape;270;p41"/>
          <p:cNvPicPr preferRelativeResize="0"/>
          <p:nvPr/>
        </p:nvPicPr>
        <p:blipFill rotWithShape="1">
          <a:blip r:embed="rId3">
            <a:alphaModFix/>
          </a:blip>
          <a:srcRect l="43946" r="14873"/>
          <a:stretch/>
        </p:blipFill>
        <p:spPr>
          <a:xfrm>
            <a:off x="5392000" y="0"/>
            <a:ext cx="3764978" cy="5143502"/>
          </a:xfrm>
          <a:prstGeom prst="rect">
            <a:avLst/>
          </a:prstGeom>
          <a:noFill/>
          <a:ln>
            <a:noFill/>
          </a:ln>
        </p:spPr>
      </p:pic>
      <p:sp>
        <p:nvSpPr>
          <p:cNvPr id="271" name="Google Shape;271;p41"/>
          <p:cNvSpPr txBox="1">
            <a:spLocks noGrp="1"/>
          </p:cNvSpPr>
          <p:nvPr>
            <p:ph type="title"/>
          </p:nvPr>
        </p:nvSpPr>
        <p:spPr>
          <a:xfrm>
            <a:off x="3325550" y="1696200"/>
            <a:ext cx="4028400" cy="2129400"/>
          </a:xfrm>
          <a:prstGeom prst="rect">
            <a:avLst/>
          </a:prstGeom>
        </p:spPr>
        <p:txBody>
          <a:bodyPr spcFirstLastPara="1" wrap="square" lIns="288000" tIns="91425" rIns="91425" bIns="731500" anchor="ctr" anchorCtr="0">
            <a:noAutofit/>
          </a:bodyPr>
          <a:lstStyle/>
          <a:p>
            <a:pPr marL="0" lvl="0" indent="0" algn="ctr" rtl="0">
              <a:spcBef>
                <a:spcPts val="0"/>
              </a:spcBef>
              <a:spcAft>
                <a:spcPts val="0"/>
              </a:spcAft>
              <a:buNone/>
            </a:pPr>
            <a:br>
              <a:rPr lang="en-GB" dirty="0"/>
            </a:br>
            <a:r>
              <a:rPr lang="en-GB" dirty="0"/>
              <a:t>Analysis</a:t>
            </a:r>
          </a:p>
        </p:txBody>
      </p:sp>
    </p:spTree>
    <p:extLst>
      <p:ext uri="{BB962C8B-B14F-4D97-AF65-F5344CB8AC3E}">
        <p14:creationId xmlns:p14="http://schemas.microsoft.com/office/powerpoint/2010/main" val="44285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4100" y="542400"/>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a:t>
            </a:r>
          </a:p>
        </p:txBody>
      </p:sp>
      <p:pic>
        <p:nvPicPr>
          <p:cNvPr id="404" name="Google Shape;404;p48"/>
          <p:cNvPicPr preferRelativeResize="0"/>
          <p:nvPr/>
        </p:nvPicPr>
        <p:blipFill rotWithShape="1">
          <a:blip r:embed="rId3">
            <a:alphaModFix/>
          </a:blip>
          <a:srcRect l="55361" b="66234"/>
          <a:stretch/>
        </p:blipFill>
        <p:spPr>
          <a:xfrm>
            <a:off x="5083875" y="0"/>
            <a:ext cx="4081721" cy="1736598"/>
          </a:xfrm>
          <a:prstGeom prst="rect">
            <a:avLst/>
          </a:prstGeom>
          <a:noFill/>
          <a:ln>
            <a:noFill/>
          </a:ln>
        </p:spPr>
      </p:pic>
      <p:pic>
        <p:nvPicPr>
          <p:cNvPr id="2" name="Picture 1">
            <a:extLst>
              <a:ext uri="{FF2B5EF4-FFF2-40B4-BE49-F238E27FC236}">
                <a16:creationId xmlns:a16="http://schemas.microsoft.com/office/drawing/2014/main" id="{2695AF8D-2EC0-1003-0B3D-3D1955345F8D}"/>
              </a:ext>
            </a:extLst>
          </p:cNvPr>
          <p:cNvPicPr>
            <a:picLocks noChangeAspect="1"/>
          </p:cNvPicPr>
          <p:nvPr/>
        </p:nvPicPr>
        <p:blipFill>
          <a:blip r:embed="rId4"/>
          <a:stretch>
            <a:fillRect/>
          </a:stretch>
        </p:blipFill>
        <p:spPr>
          <a:xfrm>
            <a:off x="1019928" y="2107908"/>
            <a:ext cx="3855728" cy="218458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33E12BA-551A-6E7C-EB01-8392815682A0}"/>
              </a:ext>
            </a:extLst>
          </p:cNvPr>
          <p:cNvPicPr>
            <a:picLocks noChangeAspect="1"/>
          </p:cNvPicPr>
          <p:nvPr/>
        </p:nvPicPr>
        <p:blipFill>
          <a:blip r:embed="rId5"/>
          <a:stretch>
            <a:fillRect/>
          </a:stretch>
        </p:blipFill>
        <p:spPr>
          <a:xfrm>
            <a:off x="5295935" y="2381052"/>
            <a:ext cx="2724150" cy="1638300"/>
          </a:xfrm>
          <a:prstGeom prst="rect">
            <a:avLst/>
          </a:prstGeom>
          <a:ln>
            <a:noFill/>
          </a:ln>
          <a:effectLst>
            <a:outerShdw blurRad="292100" dist="139700" dir="2700000" algn="tl" rotWithShape="0">
              <a:srgbClr val="333333">
                <a:alpha val="65000"/>
              </a:srgbClr>
            </a:outerShdw>
          </a:effectLst>
        </p:spPr>
      </p:pic>
      <p:sp>
        <p:nvSpPr>
          <p:cNvPr id="5" name="Google Shape;525;p50">
            <a:extLst>
              <a:ext uri="{FF2B5EF4-FFF2-40B4-BE49-F238E27FC236}">
                <a16:creationId xmlns:a16="http://schemas.microsoft.com/office/drawing/2014/main" id="{150516FD-851B-DD60-0A5C-B8005335C636}"/>
              </a:ext>
            </a:extLst>
          </p:cNvPr>
          <p:cNvSpPr txBox="1">
            <a:spLocks/>
          </p:cNvSpPr>
          <p:nvPr/>
        </p:nvSpPr>
        <p:spPr>
          <a:xfrm>
            <a:off x="1049788" y="1506879"/>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3F95A4"/>
                </a:solidFill>
              </a:rPr>
              <a:t>Dashboard</a:t>
            </a:r>
          </a:p>
        </p:txBody>
      </p:sp>
      <p:sp>
        <p:nvSpPr>
          <p:cNvPr id="6" name="Google Shape;525;p50">
            <a:extLst>
              <a:ext uri="{FF2B5EF4-FFF2-40B4-BE49-F238E27FC236}">
                <a16:creationId xmlns:a16="http://schemas.microsoft.com/office/drawing/2014/main" id="{D397D6E3-8DA6-CE0A-5F13-CF2EA3CDC8FD}"/>
              </a:ext>
            </a:extLst>
          </p:cNvPr>
          <p:cNvSpPr txBox="1">
            <a:spLocks/>
          </p:cNvSpPr>
          <p:nvPr/>
        </p:nvSpPr>
        <p:spPr>
          <a:xfrm>
            <a:off x="4781585" y="1660421"/>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3F95A4"/>
                </a:solidFill>
              </a:rPr>
              <a:t>Sheets</a:t>
            </a:r>
          </a:p>
        </p:txBody>
      </p:sp>
    </p:spTree>
    <p:extLst>
      <p:ext uri="{BB962C8B-B14F-4D97-AF65-F5344CB8AC3E}">
        <p14:creationId xmlns:p14="http://schemas.microsoft.com/office/powerpoint/2010/main" val="24252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Intro</a:t>
            </a:r>
          </a:p>
        </p:txBody>
      </p:sp>
      <p:pic>
        <p:nvPicPr>
          <p:cNvPr id="13" name="Picture 12">
            <a:extLst>
              <a:ext uri="{FF2B5EF4-FFF2-40B4-BE49-F238E27FC236}">
                <a16:creationId xmlns:a16="http://schemas.microsoft.com/office/drawing/2014/main" id="{68A4AEC5-07F9-BF9F-20B7-5E5FE8FF7487}"/>
              </a:ext>
            </a:extLst>
          </p:cNvPr>
          <p:cNvPicPr>
            <a:picLocks noChangeAspect="1"/>
          </p:cNvPicPr>
          <p:nvPr/>
        </p:nvPicPr>
        <p:blipFill>
          <a:blip r:embed="rId3"/>
          <a:stretch>
            <a:fillRect/>
          </a:stretch>
        </p:blipFill>
        <p:spPr>
          <a:xfrm>
            <a:off x="1783556" y="1768762"/>
            <a:ext cx="5576888" cy="3088831"/>
          </a:xfrm>
          <a:prstGeom prst="rect">
            <a:avLst/>
          </a:prstGeom>
        </p:spPr>
      </p:pic>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86800" y="1307662"/>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Proportions</a:t>
            </a:r>
          </a:p>
        </p:txBody>
      </p:sp>
      <p:pic>
        <p:nvPicPr>
          <p:cNvPr id="16" name="Picture 15">
            <a:extLst>
              <a:ext uri="{FF2B5EF4-FFF2-40B4-BE49-F238E27FC236}">
                <a16:creationId xmlns:a16="http://schemas.microsoft.com/office/drawing/2014/main" id="{050F693F-DE5C-D361-231C-139BB701B0DF}"/>
              </a:ext>
            </a:extLst>
          </p:cNvPr>
          <p:cNvPicPr>
            <a:picLocks noChangeAspect="1"/>
          </p:cNvPicPr>
          <p:nvPr/>
        </p:nvPicPr>
        <p:blipFill>
          <a:blip r:embed="rId4"/>
          <a:stretch>
            <a:fillRect/>
          </a:stretch>
        </p:blipFill>
        <p:spPr>
          <a:xfrm>
            <a:off x="5491979" y="1768762"/>
            <a:ext cx="1552575" cy="762000"/>
          </a:xfrm>
          <a:prstGeom prst="rect">
            <a:avLst/>
          </a:prstGeom>
        </p:spPr>
      </p:pic>
      <p:sp>
        <p:nvSpPr>
          <p:cNvPr id="9" name="Rectangle: Rounded Corners 8">
            <a:extLst>
              <a:ext uri="{FF2B5EF4-FFF2-40B4-BE49-F238E27FC236}">
                <a16:creationId xmlns:a16="http://schemas.microsoft.com/office/drawing/2014/main" id="{E1A3B298-C80A-42E0-9A8B-3793BB634DCF}"/>
              </a:ext>
            </a:extLst>
          </p:cNvPr>
          <p:cNvSpPr/>
          <p:nvPr/>
        </p:nvSpPr>
        <p:spPr>
          <a:xfrm>
            <a:off x="6742132" y="3124868"/>
            <a:ext cx="1857437" cy="1045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AB95CAAD-4BD5-1FFD-2B6D-9564D5B5972E}"/>
              </a:ext>
            </a:extLst>
          </p:cNvPr>
          <p:cNvGrpSpPr/>
          <p:nvPr/>
        </p:nvGrpSpPr>
        <p:grpSpPr>
          <a:xfrm>
            <a:off x="6795211" y="3158732"/>
            <a:ext cx="1751277" cy="891987"/>
            <a:chOff x="6795211" y="3158732"/>
            <a:chExt cx="1751277" cy="891987"/>
          </a:xfrm>
        </p:grpSpPr>
        <p:sp>
          <p:nvSpPr>
            <p:cNvPr id="6" name="TextBox 5">
              <a:extLst>
                <a:ext uri="{FF2B5EF4-FFF2-40B4-BE49-F238E27FC236}">
                  <a16:creationId xmlns:a16="http://schemas.microsoft.com/office/drawing/2014/main" id="{2A3C8B11-EC02-992D-B175-D8DE9F65B8E9}"/>
                </a:ext>
              </a:extLst>
            </p:cNvPr>
            <p:cNvSpPr txBox="1"/>
            <p:nvPr/>
          </p:nvSpPr>
          <p:spPr>
            <a:xfrm>
              <a:off x="6795211" y="3619832"/>
              <a:ext cx="1751277" cy="43088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Potential target : </a:t>
              </a:r>
              <a:br>
                <a:rPr lang="en-GB" sz="1100" b="1" dirty="0">
                  <a:solidFill>
                    <a:schemeClr val="accent6">
                      <a:lumMod val="75000"/>
                    </a:schemeClr>
                  </a:solidFill>
                  <a:latin typeface="Cabin Medium"/>
                  <a:ea typeface="Cabin Medium"/>
                  <a:cs typeface="Cabin Medium"/>
                  <a:sym typeface="Cabin Medium"/>
                </a:rPr>
              </a:br>
              <a:r>
                <a:rPr lang="en-GB" sz="1100" b="1" dirty="0">
                  <a:solidFill>
                    <a:schemeClr val="bg1"/>
                  </a:solidFill>
                  <a:latin typeface="Cabin Medium"/>
                  <a:ea typeface="Cabin Medium"/>
                  <a:cs typeface="Cabin Medium"/>
                  <a:sym typeface="Cabin Medium"/>
                </a:rPr>
                <a:t>Casual Rider 36%</a:t>
              </a:r>
            </a:p>
          </p:txBody>
        </p:sp>
        <p:sp>
          <p:nvSpPr>
            <p:cNvPr id="8" name="Google Shape;525;p50">
              <a:extLst>
                <a:ext uri="{FF2B5EF4-FFF2-40B4-BE49-F238E27FC236}">
                  <a16:creationId xmlns:a16="http://schemas.microsoft.com/office/drawing/2014/main" id="{1B0724E0-A536-8F9A-3F1B-87D58AA09B61}"/>
                </a:ext>
              </a:extLst>
            </p:cNvPr>
            <p:cNvSpPr txBox="1">
              <a:spLocks/>
            </p:cNvSpPr>
            <p:nvPr/>
          </p:nvSpPr>
          <p:spPr>
            <a:xfrm>
              <a:off x="7061668" y="3158732"/>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3F95A4"/>
                  </a:solidFill>
                </a:rPr>
                <a:t>Highlight</a:t>
              </a:r>
            </a:p>
          </p:txBody>
        </p:sp>
      </p:grpSp>
    </p:spTree>
    <p:extLst>
      <p:ext uri="{BB962C8B-B14F-4D97-AF65-F5344CB8AC3E}">
        <p14:creationId xmlns:p14="http://schemas.microsoft.com/office/powerpoint/2010/main" val="80301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Intro</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704350" y="1125885"/>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Preference</a:t>
            </a:r>
          </a:p>
        </p:txBody>
      </p:sp>
      <p:pic>
        <p:nvPicPr>
          <p:cNvPr id="3" name="Picture 2" descr="A graph with blue and orange bars&#10;&#10;Description automatically generated">
            <a:extLst>
              <a:ext uri="{FF2B5EF4-FFF2-40B4-BE49-F238E27FC236}">
                <a16:creationId xmlns:a16="http://schemas.microsoft.com/office/drawing/2014/main" id="{12093016-E29E-23A9-1FD3-5F0824F6DDF8}"/>
              </a:ext>
            </a:extLst>
          </p:cNvPr>
          <p:cNvPicPr>
            <a:picLocks noChangeAspect="1"/>
          </p:cNvPicPr>
          <p:nvPr/>
        </p:nvPicPr>
        <p:blipFill>
          <a:blip r:embed="rId3"/>
          <a:stretch>
            <a:fillRect/>
          </a:stretch>
        </p:blipFill>
        <p:spPr>
          <a:xfrm>
            <a:off x="1404187" y="1586985"/>
            <a:ext cx="6353175" cy="3391681"/>
          </a:xfrm>
          <a:prstGeom prst="rect">
            <a:avLst/>
          </a:prstGeom>
        </p:spPr>
      </p:pic>
      <p:grpSp>
        <p:nvGrpSpPr>
          <p:cNvPr id="9" name="Group 8">
            <a:extLst>
              <a:ext uri="{FF2B5EF4-FFF2-40B4-BE49-F238E27FC236}">
                <a16:creationId xmlns:a16="http://schemas.microsoft.com/office/drawing/2014/main" id="{F655DACA-FA52-F20A-87C4-1B06F15DF781}"/>
              </a:ext>
            </a:extLst>
          </p:cNvPr>
          <p:cNvGrpSpPr/>
          <p:nvPr/>
        </p:nvGrpSpPr>
        <p:grpSpPr>
          <a:xfrm>
            <a:off x="6556705" y="3598588"/>
            <a:ext cx="1803903" cy="1229970"/>
            <a:chOff x="4713330" y="1847282"/>
            <a:chExt cx="1803903" cy="1185368"/>
          </a:xfrm>
        </p:grpSpPr>
        <p:sp>
          <p:nvSpPr>
            <p:cNvPr id="10" name="Rectangle: Rounded Corners 9">
              <a:extLst>
                <a:ext uri="{FF2B5EF4-FFF2-40B4-BE49-F238E27FC236}">
                  <a16:creationId xmlns:a16="http://schemas.microsoft.com/office/drawing/2014/main" id="{8CE827C1-9E3B-5D6B-717A-24C42D1BAD4C}"/>
                </a:ext>
              </a:extLst>
            </p:cNvPr>
            <p:cNvSpPr/>
            <p:nvPr/>
          </p:nvSpPr>
          <p:spPr>
            <a:xfrm>
              <a:off x="4713330" y="1847282"/>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D7ADC9A-217A-BCBD-15E6-AA42EA8E33CB}"/>
                </a:ext>
              </a:extLst>
            </p:cNvPr>
            <p:cNvGrpSpPr/>
            <p:nvPr/>
          </p:nvGrpSpPr>
          <p:grpSpPr>
            <a:xfrm>
              <a:off x="4765956" y="1868342"/>
              <a:ext cx="1751277" cy="748876"/>
              <a:chOff x="6847837" y="3155747"/>
              <a:chExt cx="1751277" cy="748876"/>
            </a:xfrm>
          </p:grpSpPr>
          <p:sp>
            <p:nvSpPr>
              <p:cNvPr id="12" name="TextBox 11">
                <a:extLst>
                  <a:ext uri="{FF2B5EF4-FFF2-40B4-BE49-F238E27FC236}">
                    <a16:creationId xmlns:a16="http://schemas.microsoft.com/office/drawing/2014/main" id="{2A724116-95ED-F817-ABEC-D0FBA62F7A92}"/>
                  </a:ext>
                </a:extLst>
              </p:cNvPr>
              <p:cNvSpPr txBox="1"/>
              <p:nvPr/>
            </p:nvSpPr>
            <p:spPr>
              <a:xfrm>
                <a:off x="6847837" y="3473736"/>
                <a:ext cx="1751277" cy="430887"/>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bg1"/>
                    </a:solidFill>
                    <a:latin typeface="Cabin Medium"/>
                    <a:ea typeface="Cabin Medium"/>
                    <a:cs typeface="Cabin Medium"/>
                    <a:sym typeface="Cabin Medium"/>
                  </a:rPr>
                  <a:t>Classic : 51%</a:t>
                </a:r>
              </a:p>
              <a:p>
                <a:pPr marL="285750" lvl="0" indent="-285750" rtl="0">
                  <a:spcBef>
                    <a:spcPts val="0"/>
                  </a:spcBef>
                  <a:spcAft>
                    <a:spcPts val="0"/>
                  </a:spcAft>
                  <a:buFont typeface="Wingdings" panose="05000000000000000000" pitchFamily="2" charset="2"/>
                  <a:buChar char="Ø"/>
                </a:pPr>
                <a:r>
                  <a:rPr lang="en-GB" sz="1100" b="1" dirty="0">
                    <a:solidFill>
                      <a:schemeClr val="bg1"/>
                    </a:solidFill>
                    <a:latin typeface="Cabin Medium"/>
                    <a:ea typeface="Cabin Medium"/>
                    <a:cs typeface="Cabin Medium"/>
                    <a:sym typeface="Cabin Medium"/>
                  </a:rPr>
                  <a:t>Electric : 49%</a:t>
                </a:r>
              </a:p>
            </p:txBody>
          </p:sp>
          <p:sp>
            <p:nvSpPr>
              <p:cNvPr id="13" name="Google Shape;525;p50">
                <a:extLst>
                  <a:ext uri="{FF2B5EF4-FFF2-40B4-BE49-F238E27FC236}">
                    <a16:creationId xmlns:a16="http://schemas.microsoft.com/office/drawing/2014/main" id="{064C8DEB-58FE-1067-D8DB-87CF7A2AA53F}"/>
                  </a:ext>
                </a:extLst>
              </p:cNvPr>
              <p:cNvSpPr txBox="1">
                <a:spLocks/>
              </p:cNvSpPr>
              <p:nvPr/>
            </p:nvSpPr>
            <p:spPr>
              <a:xfrm>
                <a:off x="6993959" y="3155747"/>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
        <p:nvSpPr>
          <p:cNvPr id="16" name="TextBox 15">
            <a:extLst>
              <a:ext uri="{FF2B5EF4-FFF2-40B4-BE49-F238E27FC236}">
                <a16:creationId xmlns:a16="http://schemas.microsoft.com/office/drawing/2014/main" id="{A30285AD-9397-0BF4-9151-D1536F56222B}"/>
              </a:ext>
            </a:extLst>
          </p:cNvPr>
          <p:cNvSpPr txBox="1"/>
          <p:nvPr/>
        </p:nvSpPr>
        <p:spPr>
          <a:xfrm>
            <a:off x="6488995" y="4339458"/>
            <a:ext cx="1751277" cy="430887"/>
          </a:xfrm>
          <a:prstGeom prst="rect">
            <a:avLst/>
          </a:prstGeom>
          <a:noFill/>
        </p:spPr>
        <p:txBody>
          <a:bodyPr wrap="square">
            <a:spAutoFit/>
          </a:bodyPr>
          <a:lstStyle/>
          <a:p>
            <a:pPr lvl="0" algn="ctr" rtl="0">
              <a:spcBef>
                <a:spcPts val="0"/>
              </a:spcBef>
              <a:spcAft>
                <a:spcPts val="0"/>
              </a:spcAft>
            </a:pPr>
            <a:r>
              <a:rPr lang="en-GB" sz="1100" b="1" dirty="0">
                <a:solidFill>
                  <a:srgbClr val="7030A0"/>
                </a:solidFill>
                <a:latin typeface="Cabin Medium"/>
                <a:ea typeface="Cabin Medium"/>
                <a:cs typeface="Cabin Medium"/>
                <a:sym typeface="Cabin Medium"/>
              </a:rPr>
              <a:t>Evenly split in their preferences</a:t>
            </a:r>
          </a:p>
        </p:txBody>
      </p:sp>
      <p:grpSp>
        <p:nvGrpSpPr>
          <p:cNvPr id="20" name="Group 19">
            <a:extLst>
              <a:ext uri="{FF2B5EF4-FFF2-40B4-BE49-F238E27FC236}">
                <a16:creationId xmlns:a16="http://schemas.microsoft.com/office/drawing/2014/main" id="{3B2C158D-5493-16D2-0AD1-5082D5305886}"/>
              </a:ext>
            </a:extLst>
          </p:cNvPr>
          <p:cNvGrpSpPr/>
          <p:nvPr/>
        </p:nvGrpSpPr>
        <p:grpSpPr>
          <a:xfrm>
            <a:off x="4645620" y="1847282"/>
            <a:ext cx="1911085" cy="1338977"/>
            <a:chOff x="4645620" y="1847282"/>
            <a:chExt cx="1911085" cy="1338977"/>
          </a:xfrm>
        </p:grpSpPr>
        <p:grpSp>
          <p:nvGrpSpPr>
            <p:cNvPr id="8" name="Group 7">
              <a:extLst>
                <a:ext uri="{FF2B5EF4-FFF2-40B4-BE49-F238E27FC236}">
                  <a16:creationId xmlns:a16="http://schemas.microsoft.com/office/drawing/2014/main" id="{19B6A81D-9192-A1D1-E31B-667A0BA27F3F}"/>
                </a:ext>
              </a:extLst>
            </p:cNvPr>
            <p:cNvGrpSpPr/>
            <p:nvPr/>
          </p:nvGrpSpPr>
          <p:grpSpPr>
            <a:xfrm>
              <a:off x="4713330" y="1847282"/>
              <a:ext cx="1843375" cy="1338977"/>
              <a:chOff x="4713330" y="1847283"/>
              <a:chExt cx="1843375" cy="1185368"/>
            </a:xfrm>
          </p:grpSpPr>
          <p:sp>
            <p:nvSpPr>
              <p:cNvPr id="4" name="Rectangle: Rounded Corners 3">
                <a:extLst>
                  <a:ext uri="{FF2B5EF4-FFF2-40B4-BE49-F238E27FC236}">
                    <a16:creationId xmlns:a16="http://schemas.microsoft.com/office/drawing/2014/main" id="{FDF049BC-E6EA-D41E-1317-3CD351641400}"/>
                  </a:ext>
                </a:extLst>
              </p:cNvPr>
              <p:cNvSpPr/>
              <p:nvPr/>
            </p:nvSpPr>
            <p:spPr>
              <a:xfrm>
                <a:off x="4713330" y="1847283"/>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C4A50CD4-A1CD-7514-B592-0D169439261D}"/>
                  </a:ext>
                </a:extLst>
              </p:cNvPr>
              <p:cNvGrpSpPr/>
              <p:nvPr/>
            </p:nvGrpSpPr>
            <p:grpSpPr>
              <a:xfrm>
                <a:off x="4805428" y="1868342"/>
                <a:ext cx="1751277" cy="841977"/>
                <a:chOff x="6887309" y="3155747"/>
                <a:chExt cx="1751277" cy="841977"/>
              </a:xfrm>
            </p:grpSpPr>
            <p:sp>
              <p:nvSpPr>
                <p:cNvPr id="6" name="TextBox 5">
                  <a:extLst>
                    <a:ext uri="{FF2B5EF4-FFF2-40B4-BE49-F238E27FC236}">
                      <a16:creationId xmlns:a16="http://schemas.microsoft.com/office/drawing/2014/main" id="{6C43B296-393C-5060-F4E9-A28CEA750E7B}"/>
                    </a:ext>
                  </a:extLst>
                </p:cNvPr>
                <p:cNvSpPr txBox="1"/>
                <p:nvPr/>
              </p:nvSpPr>
              <p:spPr>
                <a:xfrm>
                  <a:off x="6887309" y="3397560"/>
                  <a:ext cx="1751277" cy="600164"/>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bg1"/>
                      </a:solidFill>
                      <a:latin typeface="Cabin Medium"/>
                      <a:ea typeface="Cabin Medium"/>
                      <a:cs typeface="Cabin Medium"/>
                      <a:sym typeface="Cabin Medium"/>
                    </a:rPr>
                    <a:t>Classic : 44%</a:t>
                  </a:r>
                </a:p>
                <a:p>
                  <a:pPr marL="285750" lvl="0" indent="-285750" rtl="0">
                    <a:spcBef>
                      <a:spcPts val="0"/>
                    </a:spcBef>
                    <a:spcAft>
                      <a:spcPts val="0"/>
                    </a:spcAft>
                    <a:buFont typeface="Wingdings" panose="05000000000000000000" pitchFamily="2" charset="2"/>
                    <a:buChar char="Ø"/>
                  </a:pPr>
                  <a:r>
                    <a:rPr lang="en-GB" sz="1100" b="1" dirty="0">
                      <a:solidFill>
                        <a:schemeClr val="bg1"/>
                      </a:solidFill>
                      <a:latin typeface="Cabin Medium"/>
                      <a:ea typeface="Cabin Medium"/>
                      <a:cs typeface="Cabin Medium"/>
                      <a:sym typeface="Cabin Medium"/>
                    </a:rPr>
                    <a:t>Electric : 52%</a:t>
                  </a:r>
                </a:p>
                <a:p>
                  <a:pPr marL="285750" lvl="0" indent="-285750" rtl="0">
                    <a:spcBef>
                      <a:spcPts val="0"/>
                    </a:spcBef>
                    <a:spcAft>
                      <a:spcPts val="0"/>
                    </a:spcAft>
                    <a:buFont typeface="Wingdings" panose="05000000000000000000" pitchFamily="2" charset="2"/>
                    <a:buChar char="Ø"/>
                  </a:pPr>
                  <a:r>
                    <a:rPr lang="en-GB" sz="1100" b="1" dirty="0">
                      <a:solidFill>
                        <a:schemeClr val="bg1"/>
                      </a:solidFill>
                      <a:latin typeface="Cabin Medium"/>
                      <a:ea typeface="Cabin Medium"/>
                      <a:cs typeface="Cabin Medium"/>
                      <a:sym typeface="Cabin Medium"/>
                    </a:rPr>
                    <a:t>Docked : 4%</a:t>
                  </a:r>
                </a:p>
              </p:txBody>
            </p:sp>
            <p:sp>
              <p:nvSpPr>
                <p:cNvPr id="7" name="Google Shape;525;p50">
                  <a:extLst>
                    <a:ext uri="{FF2B5EF4-FFF2-40B4-BE49-F238E27FC236}">
                      <a16:creationId xmlns:a16="http://schemas.microsoft.com/office/drawing/2014/main" id="{F5A72F88-6EB1-F4A8-0609-0366D0BE6792}"/>
                    </a:ext>
                  </a:extLst>
                </p:cNvPr>
                <p:cNvSpPr txBox="1">
                  <a:spLocks/>
                </p:cNvSpPr>
                <p:nvPr/>
              </p:nvSpPr>
              <p:spPr>
                <a:xfrm>
                  <a:off x="6993959" y="3155747"/>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
          <p:nvSpPr>
            <p:cNvPr id="19" name="TextBox 18">
              <a:extLst>
                <a:ext uri="{FF2B5EF4-FFF2-40B4-BE49-F238E27FC236}">
                  <a16:creationId xmlns:a16="http://schemas.microsoft.com/office/drawing/2014/main" id="{D918A1CC-48CC-E053-0D9D-B62C1A31AA2C}"/>
                </a:ext>
              </a:extLst>
            </p:cNvPr>
            <p:cNvSpPr txBox="1"/>
            <p:nvPr/>
          </p:nvSpPr>
          <p:spPr>
            <a:xfrm>
              <a:off x="4645620" y="2719686"/>
              <a:ext cx="1751277" cy="430887"/>
            </a:xfrm>
            <a:prstGeom prst="rect">
              <a:avLst/>
            </a:prstGeom>
            <a:noFill/>
          </p:spPr>
          <p:txBody>
            <a:bodyPr wrap="square">
              <a:spAutoFit/>
            </a:bodyPr>
            <a:lstStyle/>
            <a:p>
              <a:pPr lvl="0" algn="ctr" rtl="0">
                <a:spcBef>
                  <a:spcPts val="0"/>
                </a:spcBef>
                <a:spcAft>
                  <a:spcPts val="0"/>
                </a:spcAft>
              </a:pPr>
              <a:r>
                <a:rPr lang="en-GB" sz="1100" b="1" dirty="0">
                  <a:solidFill>
                    <a:srgbClr val="7030A0"/>
                  </a:solidFill>
                  <a:latin typeface="Cabin Medium"/>
                  <a:ea typeface="Cabin Medium"/>
                  <a:cs typeface="Cabin Medium"/>
                  <a:sym typeface="Cabin Medium"/>
                </a:rPr>
                <a:t>Slightly prefer Electric than Classic</a:t>
              </a:r>
            </a:p>
          </p:txBody>
        </p:sp>
      </p:grpSp>
    </p:spTree>
    <p:extLst>
      <p:ext uri="{BB962C8B-B14F-4D97-AF65-F5344CB8AC3E}">
        <p14:creationId xmlns:p14="http://schemas.microsoft.com/office/powerpoint/2010/main" val="208973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idx="2"/>
          </p:nvPr>
        </p:nvSpPr>
        <p:spPr>
          <a:xfrm>
            <a:off x="743474" y="1749250"/>
            <a:ext cx="2358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270" name="Google Shape;270;p41"/>
          <p:cNvPicPr preferRelativeResize="0"/>
          <p:nvPr/>
        </p:nvPicPr>
        <p:blipFill rotWithShape="1">
          <a:blip r:embed="rId3">
            <a:alphaModFix/>
          </a:blip>
          <a:srcRect l="43946" r="14873"/>
          <a:stretch/>
        </p:blipFill>
        <p:spPr>
          <a:xfrm>
            <a:off x="5392000" y="0"/>
            <a:ext cx="3764978" cy="5143502"/>
          </a:xfrm>
          <a:prstGeom prst="rect">
            <a:avLst/>
          </a:prstGeom>
          <a:noFill/>
          <a:ln>
            <a:noFill/>
          </a:ln>
        </p:spPr>
      </p:pic>
      <p:sp>
        <p:nvSpPr>
          <p:cNvPr id="271" name="Google Shape;271;p41"/>
          <p:cNvSpPr txBox="1">
            <a:spLocks noGrp="1"/>
          </p:cNvSpPr>
          <p:nvPr>
            <p:ph type="title"/>
          </p:nvPr>
        </p:nvSpPr>
        <p:spPr>
          <a:xfrm>
            <a:off x="3325550" y="1696200"/>
            <a:ext cx="4028400" cy="2129400"/>
          </a:xfrm>
          <a:prstGeom prst="rect">
            <a:avLst/>
          </a:prstGeom>
        </p:spPr>
        <p:txBody>
          <a:bodyPr spcFirstLastPara="1" wrap="square" lIns="288000" tIns="91425" rIns="91425" bIns="731500" anchor="ctr" anchorCtr="0">
            <a:noAutofit/>
          </a:bodyPr>
          <a:lstStyle/>
          <a:p>
            <a:pPr marL="0" lvl="0" indent="0" algn="ctr" rtl="0">
              <a:spcBef>
                <a:spcPts val="0"/>
              </a:spcBef>
              <a:spcAft>
                <a:spcPts val="0"/>
              </a:spcAft>
              <a:buNone/>
            </a:pPr>
            <a:br>
              <a:rPr lang="en-GB" dirty="0"/>
            </a:br>
            <a:r>
              <a:rPr lang="en-GB" dirty="0"/>
              <a:t>Introduction &amp; Background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Intro</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86799" y="1254261"/>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Peak Usage</a:t>
            </a:r>
          </a:p>
        </p:txBody>
      </p:sp>
      <p:pic>
        <p:nvPicPr>
          <p:cNvPr id="3" name="Picture 2" descr="A graph of a graph with blue and orange lines&#10;&#10;Description automatically generated">
            <a:extLst>
              <a:ext uri="{FF2B5EF4-FFF2-40B4-BE49-F238E27FC236}">
                <a16:creationId xmlns:a16="http://schemas.microsoft.com/office/drawing/2014/main" id="{7EB1B088-5EE4-0209-B65C-FA1D7CAC84FA}"/>
              </a:ext>
            </a:extLst>
          </p:cNvPr>
          <p:cNvPicPr>
            <a:picLocks noChangeAspect="1"/>
          </p:cNvPicPr>
          <p:nvPr/>
        </p:nvPicPr>
        <p:blipFill>
          <a:blip r:embed="rId3"/>
          <a:stretch>
            <a:fillRect/>
          </a:stretch>
        </p:blipFill>
        <p:spPr>
          <a:xfrm>
            <a:off x="1796212" y="1715361"/>
            <a:ext cx="5534025" cy="2954961"/>
          </a:xfrm>
          <a:prstGeom prst="rect">
            <a:avLst/>
          </a:prstGeom>
        </p:spPr>
      </p:pic>
      <p:grpSp>
        <p:nvGrpSpPr>
          <p:cNvPr id="4" name="Group 3">
            <a:extLst>
              <a:ext uri="{FF2B5EF4-FFF2-40B4-BE49-F238E27FC236}">
                <a16:creationId xmlns:a16="http://schemas.microsoft.com/office/drawing/2014/main" id="{C734064F-8AB8-FBB5-CE8C-1DB49FDF0A78}"/>
              </a:ext>
            </a:extLst>
          </p:cNvPr>
          <p:cNvGrpSpPr/>
          <p:nvPr/>
        </p:nvGrpSpPr>
        <p:grpSpPr>
          <a:xfrm>
            <a:off x="1813763" y="1794965"/>
            <a:ext cx="1751277" cy="1001831"/>
            <a:chOff x="4645620" y="1852381"/>
            <a:chExt cx="1751277" cy="1185368"/>
          </a:xfrm>
        </p:grpSpPr>
        <p:sp>
          <p:nvSpPr>
            <p:cNvPr id="6" name="Rectangle: Rounded Corners 5">
              <a:extLst>
                <a:ext uri="{FF2B5EF4-FFF2-40B4-BE49-F238E27FC236}">
                  <a16:creationId xmlns:a16="http://schemas.microsoft.com/office/drawing/2014/main" id="{D9CD114C-4D5A-D21B-9D91-5463D737B565}"/>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7544A475-44B5-2EAE-A91A-DB148F843370}"/>
                </a:ext>
              </a:extLst>
            </p:cNvPr>
            <p:cNvGrpSpPr/>
            <p:nvPr/>
          </p:nvGrpSpPr>
          <p:grpSpPr>
            <a:xfrm>
              <a:off x="4645620" y="1868342"/>
              <a:ext cx="1751277" cy="970926"/>
              <a:chOff x="6727501" y="3155747"/>
              <a:chExt cx="1751277" cy="970926"/>
            </a:xfrm>
          </p:grpSpPr>
          <p:sp>
            <p:nvSpPr>
              <p:cNvPr id="8" name="TextBox 7">
                <a:extLst>
                  <a:ext uri="{FF2B5EF4-FFF2-40B4-BE49-F238E27FC236}">
                    <a16:creationId xmlns:a16="http://schemas.microsoft.com/office/drawing/2014/main" id="{A18B7588-612F-E1F4-B68B-9D07B2BA27C0}"/>
                  </a:ext>
                </a:extLst>
              </p:cNvPr>
              <p:cNvSpPr txBox="1"/>
              <p:nvPr/>
            </p:nvSpPr>
            <p:spPr>
              <a:xfrm>
                <a:off x="6727501" y="3616847"/>
                <a:ext cx="1751277" cy="509826"/>
              </a:xfrm>
              <a:prstGeom prst="rect">
                <a:avLst/>
              </a:prstGeom>
              <a:noFill/>
            </p:spPr>
            <p:txBody>
              <a:bodyPr wrap="square">
                <a:spAutoFit/>
              </a:bodyPr>
              <a:lstStyle/>
              <a:p>
                <a:pPr lvl="0" algn="ctr" rtl="0">
                  <a:spcBef>
                    <a:spcPts val="0"/>
                  </a:spcBef>
                  <a:spcAft>
                    <a:spcPts val="0"/>
                  </a:spcAft>
                </a:pPr>
                <a:r>
                  <a:rPr lang="en-GB" sz="1100" b="1" dirty="0">
                    <a:solidFill>
                      <a:srgbClr val="00B0F0"/>
                    </a:solidFill>
                    <a:latin typeface="Cabin Medium"/>
                    <a:ea typeface="Cabin Medium"/>
                    <a:cs typeface="Cabin Medium"/>
                    <a:sym typeface="Cabin Medium"/>
                  </a:rPr>
                  <a:t>Peak hours of member</a:t>
                </a:r>
                <a:r>
                  <a:rPr lang="en-GB" sz="1100" b="1" dirty="0">
                    <a:solidFill>
                      <a:srgbClr val="7030A0"/>
                    </a:solidFill>
                    <a:latin typeface="Cabin Medium"/>
                    <a:ea typeface="Cabin Medium"/>
                    <a:cs typeface="Cabin Medium"/>
                    <a:sym typeface="Cabin Medium"/>
                  </a:rPr>
                  <a:t>:</a:t>
                </a:r>
              </a:p>
              <a:p>
                <a:pPr lvl="0" algn="ctr" rtl="0">
                  <a:spcBef>
                    <a:spcPts val="0"/>
                  </a:spcBef>
                  <a:spcAft>
                    <a:spcPts val="0"/>
                  </a:spcAft>
                </a:pPr>
                <a:r>
                  <a:rPr lang="en-GB" sz="1100" b="1" dirty="0">
                    <a:solidFill>
                      <a:srgbClr val="00B0F0"/>
                    </a:solidFill>
                    <a:latin typeface="Cabin Medium"/>
                    <a:ea typeface="Cabin Medium"/>
                    <a:cs typeface="Cabin Medium"/>
                    <a:sym typeface="Cabin Medium"/>
                  </a:rPr>
                  <a:t>8 AM &amp; 5 PM</a:t>
                </a:r>
              </a:p>
            </p:txBody>
          </p:sp>
          <p:sp>
            <p:nvSpPr>
              <p:cNvPr id="9" name="Google Shape;525;p50">
                <a:extLst>
                  <a:ext uri="{FF2B5EF4-FFF2-40B4-BE49-F238E27FC236}">
                    <a16:creationId xmlns:a16="http://schemas.microsoft.com/office/drawing/2014/main" id="{2B4ADA61-6474-8D67-63E6-88EAFDAFB54B}"/>
                  </a:ext>
                </a:extLst>
              </p:cNvPr>
              <p:cNvSpPr txBox="1">
                <a:spLocks/>
              </p:cNvSpPr>
              <p:nvPr/>
            </p:nvSpPr>
            <p:spPr>
              <a:xfrm>
                <a:off x="6993959" y="3155747"/>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grpSp>
        <p:nvGrpSpPr>
          <p:cNvPr id="10" name="Group 9">
            <a:extLst>
              <a:ext uri="{FF2B5EF4-FFF2-40B4-BE49-F238E27FC236}">
                <a16:creationId xmlns:a16="http://schemas.microsoft.com/office/drawing/2014/main" id="{39F64E38-540B-80B1-C955-2FBE9E1F601E}"/>
              </a:ext>
            </a:extLst>
          </p:cNvPr>
          <p:cNvGrpSpPr/>
          <p:nvPr/>
        </p:nvGrpSpPr>
        <p:grpSpPr>
          <a:xfrm>
            <a:off x="6439649" y="2792526"/>
            <a:ext cx="1751277" cy="1001831"/>
            <a:chOff x="4645620" y="1852381"/>
            <a:chExt cx="1751277" cy="1185368"/>
          </a:xfrm>
        </p:grpSpPr>
        <p:sp>
          <p:nvSpPr>
            <p:cNvPr id="11" name="Rectangle: Rounded Corners 10">
              <a:extLst>
                <a:ext uri="{FF2B5EF4-FFF2-40B4-BE49-F238E27FC236}">
                  <a16:creationId xmlns:a16="http://schemas.microsoft.com/office/drawing/2014/main" id="{235750CE-7E48-F82B-23A9-204C17E49780}"/>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6FE66661-987B-5069-8541-DB34C0BE75E8}"/>
                </a:ext>
              </a:extLst>
            </p:cNvPr>
            <p:cNvGrpSpPr/>
            <p:nvPr/>
          </p:nvGrpSpPr>
          <p:grpSpPr>
            <a:xfrm>
              <a:off x="4645620" y="1868342"/>
              <a:ext cx="1751277" cy="970926"/>
              <a:chOff x="6727501" y="3155747"/>
              <a:chExt cx="1751277" cy="970926"/>
            </a:xfrm>
          </p:grpSpPr>
          <p:sp>
            <p:nvSpPr>
              <p:cNvPr id="13" name="TextBox 12">
                <a:extLst>
                  <a:ext uri="{FF2B5EF4-FFF2-40B4-BE49-F238E27FC236}">
                    <a16:creationId xmlns:a16="http://schemas.microsoft.com/office/drawing/2014/main" id="{330A417F-046A-56A7-E03D-63CDE0419E83}"/>
                  </a:ext>
                </a:extLst>
              </p:cNvPr>
              <p:cNvSpPr txBox="1"/>
              <p:nvPr/>
            </p:nvSpPr>
            <p:spPr>
              <a:xfrm>
                <a:off x="6727501" y="3616847"/>
                <a:ext cx="1751277" cy="509826"/>
              </a:xfrm>
              <a:prstGeom prst="rect">
                <a:avLst/>
              </a:prstGeom>
              <a:noFill/>
            </p:spPr>
            <p:txBody>
              <a:bodyPr wrap="square">
                <a:spAutoFit/>
              </a:bodyPr>
              <a:lstStyle/>
              <a:p>
                <a:pPr lvl="0" algn="ctr" rtl="0">
                  <a:spcBef>
                    <a:spcPts val="0"/>
                  </a:spcBef>
                  <a:spcAft>
                    <a:spcPts val="0"/>
                  </a:spcAft>
                </a:pPr>
                <a:r>
                  <a:rPr lang="en-GB" sz="1100" b="1" dirty="0">
                    <a:solidFill>
                      <a:srgbClr val="F4A84D"/>
                    </a:solidFill>
                    <a:latin typeface="Cabin Medium"/>
                    <a:ea typeface="Cabin Medium"/>
                    <a:cs typeface="Cabin Medium"/>
                    <a:sym typeface="Cabin Medium"/>
                  </a:rPr>
                  <a:t>Peak hours of casual:</a:t>
                </a:r>
              </a:p>
              <a:p>
                <a:pPr lvl="0" algn="ctr" rtl="0">
                  <a:spcBef>
                    <a:spcPts val="0"/>
                  </a:spcBef>
                  <a:spcAft>
                    <a:spcPts val="0"/>
                  </a:spcAft>
                </a:pPr>
                <a:r>
                  <a:rPr lang="en-GB" sz="1100" b="1" dirty="0">
                    <a:solidFill>
                      <a:srgbClr val="F4A84D"/>
                    </a:solidFill>
                    <a:latin typeface="Cabin Medium"/>
                    <a:ea typeface="Cabin Medium"/>
                    <a:cs typeface="Cabin Medium"/>
                    <a:sym typeface="Cabin Medium"/>
                  </a:rPr>
                  <a:t>5 PM</a:t>
                </a:r>
              </a:p>
            </p:txBody>
          </p:sp>
          <p:sp>
            <p:nvSpPr>
              <p:cNvPr id="15" name="Google Shape;525;p50">
                <a:extLst>
                  <a:ext uri="{FF2B5EF4-FFF2-40B4-BE49-F238E27FC236}">
                    <a16:creationId xmlns:a16="http://schemas.microsoft.com/office/drawing/2014/main" id="{5BE39E19-2957-AC05-34EC-6E66FD46564C}"/>
                  </a:ext>
                </a:extLst>
              </p:cNvPr>
              <p:cNvSpPr txBox="1">
                <a:spLocks/>
              </p:cNvSpPr>
              <p:nvPr/>
            </p:nvSpPr>
            <p:spPr>
              <a:xfrm>
                <a:off x="6993959" y="3155747"/>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Tree>
    <p:extLst>
      <p:ext uri="{BB962C8B-B14F-4D97-AF65-F5344CB8AC3E}">
        <p14:creationId xmlns:p14="http://schemas.microsoft.com/office/powerpoint/2010/main" val="213635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Intro</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95574" y="1252899"/>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Duration Preference</a:t>
            </a:r>
          </a:p>
        </p:txBody>
      </p:sp>
      <p:pic>
        <p:nvPicPr>
          <p:cNvPr id="3" name="Picture 2" descr="A graph with blue and orange lines&#10;&#10;Description automatically generated">
            <a:extLst>
              <a:ext uri="{FF2B5EF4-FFF2-40B4-BE49-F238E27FC236}">
                <a16:creationId xmlns:a16="http://schemas.microsoft.com/office/drawing/2014/main" id="{299C8DD8-9DFB-DB6D-CDC2-FDD71FD5F000}"/>
              </a:ext>
            </a:extLst>
          </p:cNvPr>
          <p:cNvPicPr>
            <a:picLocks noChangeAspect="1"/>
          </p:cNvPicPr>
          <p:nvPr/>
        </p:nvPicPr>
        <p:blipFill>
          <a:blip r:embed="rId3"/>
          <a:stretch>
            <a:fillRect/>
          </a:stretch>
        </p:blipFill>
        <p:spPr>
          <a:xfrm>
            <a:off x="2401509" y="1713999"/>
            <a:ext cx="4340981" cy="3086444"/>
          </a:xfrm>
          <a:prstGeom prst="rect">
            <a:avLst/>
          </a:prstGeom>
        </p:spPr>
      </p:pic>
      <p:grpSp>
        <p:nvGrpSpPr>
          <p:cNvPr id="2" name="Group 1">
            <a:extLst>
              <a:ext uri="{FF2B5EF4-FFF2-40B4-BE49-F238E27FC236}">
                <a16:creationId xmlns:a16="http://schemas.microsoft.com/office/drawing/2014/main" id="{398EE3CC-A2C2-3A68-B84D-76928714C7A5}"/>
              </a:ext>
            </a:extLst>
          </p:cNvPr>
          <p:cNvGrpSpPr/>
          <p:nvPr/>
        </p:nvGrpSpPr>
        <p:grpSpPr>
          <a:xfrm>
            <a:off x="360685" y="1604791"/>
            <a:ext cx="2116864" cy="1017985"/>
            <a:chOff x="4664569" y="1833268"/>
            <a:chExt cx="1751277" cy="1204481"/>
          </a:xfrm>
        </p:grpSpPr>
        <p:sp>
          <p:nvSpPr>
            <p:cNvPr id="4" name="Rectangle: Rounded Corners 3">
              <a:extLst>
                <a:ext uri="{FF2B5EF4-FFF2-40B4-BE49-F238E27FC236}">
                  <a16:creationId xmlns:a16="http://schemas.microsoft.com/office/drawing/2014/main" id="{54A55752-4043-A159-6C38-2A7CC60FD973}"/>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3181AA42-163C-BE04-853E-BB4F2A892302}"/>
                </a:ext>
              </a:extLst>
            </p:cNvPr>
            <p:cNvGrpSpPr/>
            <p:nvPr/>
          </p:nvGrpSpPr>
          <p:grpSpPr>
            <a:xfrm>
              <a:off x="4664569" y="1833268"/>
              <a:ext cx="1751277" cy="1176583"/>
              <a:chOff x="6746450" y="3120673"/>
              <a:chExt cx="1751277" cy="1176583"/>
            </a:xfrm>
          </p:grpSpPr>
          <p:sp>
            <p:nvSpPr>
              <p:cNvPr id="6" name="TextBox 5">
                <a:extLst>
                  <a:ext uri="{FF2B5EF4-FFF2-40B4-BE49-F238E27FC236}">
                    <a16:creationId xmlns:a16="http://schemas.microsoft.com/office/drawing/2014/main" id="{BD6BE43F-E3B9-FB55-9AF3-0F9D4E1C60A7}"/>
                  </a:ext>
                </a:extLst>
              </p:cNvPr>
              <p:cNvSpPr txBox="1"/>
              <p:nvPr/>
            </p:nvSpPr>
            <p:spPr>
              <a:xfrm>
                <a:off x="6746450" y="3459683"/>
                <a:ext cx="1751277" cy="837573"/>
              </a:xfrm>
              <a:prstGeom prst="rect">
                <a:avLst/>
              </a:prstGeom>
              <a:noFill/>
            </p:spPr>
            <p:txBody>
              <a:bodyPr wrap="square">
                <a:spAutoFit/>
              </a:bodyPr>
              <a:lstStyle/>
              <a:p>
                <a:pPr lvl="0" algn="ctr" rtl="0">
                  <a:spcBef>
                    <a:spcPts val="0"/>
                  </a:spcBef>
                  <a:spcAft>
                    <a:spcPts val="0"/>
                  </a:spcAft>
                </a:pPr>
                <a:r>
                  <a:rPr lang="en-GB" sz="1000" b="1" dirty="0">
                    <a:solidFill>
                      <a:srgbClr val="0070C0"/>
                    </a:solidFill>
                    <a:latin typeface="Cabin Medium"/>
                    <a:ea typeface="Cabin Medium"/>
                    <a:cs typeface="Cabin Medium"/>
                    <a:sym typeface="Cabin Medium"/>
                  </a:rPr>
                  <a:t>Overall Trend:</a:t>
                </a:r>
              </a:p>
              <a:p>
                <a:pPr lvl="0" algn="ctr" rtl="0">
                  <a:spcBef>
                    <a:spcPts val="0"/>
                  </a:spcBef>
                  <a:spcAft>
                    <a:spcPts val="0"/>
                  </a:spcAft>
                </a:pPr>
                <a:r>
                  <a:rPr lang="en-GB" sz="1000" b="1" dirty="0">
                    <a:solidFill>
                      <a:schemeClr val="bg1"/>
                    </a:solidFill>
                    <a:latin typeface="Cabin Medium"/>
                    <a:ea typeface="Cabin Medium"/>
                    <a:cs typeface="Cabin Medium"/>
                    <a:sym typeface="Cabin Medium"/>
                  </a:rPr>
                  <a:t>Majority of rides fall within </a:t>
                </a:r>
                <a:br>
                  <a:rPr lang="en-GB" sz="1000" b="1" dirty="0">
                    <a:solidFill>
                      <a:schemeClr val="bg1"/>
                    </a:solidFill>
                    <a:latin typeface="Cabin Medium"/>
                    <a:ea typeface="Cabin Medium"/>
                    <a:cs typeface="Cabin Medium"/>
                    <a:sym typeface="Cabin Medium"/>
                  </a:rPr>
                </a:br>
                <a:r>
                  <a:rPr lang="en-GB" sz="1000" b="1" dirty="0">
                    <a:solidFill>
                      <a:schemeClr val="bg1"/>
                    </a:solidFill>
                    <a:latin typeface="Cabin Medium"/>
                    <a:ea typeface="Cabin Medium"/>
                    <a:cs typeface="Cabin Medium"/>
                    <a:sym typeface="Cabin Medium"/>
                  </a:rPr>
                  <a:t>the </a:t>
                </a:r>
                <a:r>
                  <a:rPr lang="en-GB" sz="1000" b="1" dirty="0">
                    <a:solidFill>
                      <a:srgbClr val="0070C0"/>
                    </a:solidFill>
                    <a:latin typeface="Cabin Medium"/>
                    <a:ea typeface="Cabin Medium"/>
                    <a:cs typeface="Cabin Medium"/>
                    <a:sym typeface="Cabin Medium"/>
                  </a:rPr>
                  <a:t>'Very Short' (1-5 minutes) </a:t>
                </a:r>
                <a:r>
                  <a:rPr lang="en-GB" sz="1000" b="1" dirty="0">
                    <a:solidFill>
                      <a:schemeClr val="bg1"/>
                    </a:solidFill>
                    <a:latin typeface="Cabin Medium"/>
                    <a:ea typeface="Cabin Medium"/>
                    <a:cs typeface="Cabin Medium"/>
                    <a:sym typeface="Cabin Medium"/>
                  </a:rPr>
                  <a:t>and </a:t>
                </a:r>
                <a:r>
                  <a:rPr lang="en-GB" sz="1000" b="1" dirty="0">
                    <a:solidFill>
                      <a:srgbClr val="0070C0"/>
                    </a:solidFill>
                    <a:latin typeface="Cabin Medium"/>
                    <a:ea typeface="Cabin Medium"/>
                    <a:cs typeface="Cabin Medium"/>
                    <a:sym typeface="Cabin Medium"/>
                  </a:rPr>
                  <a:t>'Short' (6-15 minutes) </a:t>
                </a:r>
                <a:r>
                  <a:rPr lang="en-GB" sz="1000" b="1" dirty="0">
                    <a:solidFill>
                      <a:schemeClr val="bg1"/>
                    </a:solidFill>
                    <a:latin typeface="Cabin Medium"/>
                    <a:ea typeface="Cabin Medium"/>
                    <a:cs typeface="Cabin Medium"/>
                    <a:sym typeface="Cabin Medium"/>
                  </a:rPr>
                  <a:t>durations.</a:t>
                </a:r>
              </a:p>
            </p:txBody>
          </p:sp>
          <p:sp>
            <p:nvSpPr>
              <p:cNvPr id="7" name="Google Shape;525;p50">
                <a:extLst>
                  <a:ext uri="{FF2B5EF4-FFF2-40B4-BE49-F238E27FC236}">
                    <a16:creationId xmlns:a16="http://schemas.microsoft.com/office/drawing/2014/main" id="{E639CB77-D479-2F9E-6AF9-F6962B54F20E}"/>
                  </a:ext>
                </a:extLst>
              </p:cNvPr>
              <p:cNvSpPr txBox="1">
                <a:spLocks/>
              </p:cNvSpPr>
              <p:nvPr/>
            </p:nvSpPr>
            <p:spPr>
              <a:xfrm>
                <a:off x="7013693" y="3120673"/>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grpSp>
        <p:nvGrpSpPr>
          <p:cNvPr id="10" name="Group 9">
            <a:extLst>
              <a:ext uri="{FF2B5EF4-FFF2-40B4-BE49-F238E27FC236}">
                <a16:creationId xmlns:a16="http://schemas.microsoft.com/office/drawing/2014/main" id="{63EFBBA9-BF94-3FD1-2B95-CC52AE056469}"/>
              </a:ext>
            </a:extLst>
          </p:cNvPr>
          <p:cNvGrpSpPr/>
          <p:nvPr/>
        </p:nvGrpSpPr>
        <p:grpSpPr>
          <a:xfrm>
            <a:off x="5914000" y="3024963"/>
            <a:ext cx="3230002" cy="1404435"/>
            <a:chOff x="4665355" y="1852381"/>
            <a:chExt cx="1751277" cy="1185368"/>
          </a:xfrm>
        </p:grpSpPr>
        <p:sp>
          <p:nvSpPr>
            <p:cNvPr id="11" name="Rectangle: Rounded Corners 10">
              <a:extLst>
                <a:ext uri="{FF2B5EF4-FFF2-40B4-BE49-F238E27FC236}">
                  <a16:creationId xmlns:a16="http://schemas.microsoft.com/office/drawing/2014/main" id="{CA008A70-3160-1B20-85BE-04124B353378}"/>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A60685C5-9CEA-3378-C92C-BC4985923555}"/>
                </a:ext>
              </a:extLst>
            </p:cNvPr>
            <p:cNvGrpSpPr/>
            <p:nvPr/>
          </p:nvGrpSpPr>
          <p:grpSpPr>
            <a:xfrm>
              <a:off x="4665355" y="1866609"/>
              <a:ext cx="1751277" cy="986454"/>
              <a:chOff x="6747236" y="3154014"/>
              <a:chExt cx="1751277" cy="986454"/>
            </a:xfrm>
          </p:grpSpPr>
          <p:sp>
            <p:nvSpPr>
              <p:cNvPr id="13" name="TextBox 12">
                <a:extLst>
                  <a:ext uri="{FF2B5EF4-FFF2-40B4-BE49-F238E27FC236}">
                    <a16:creationId xmlns:a16="http://schemas.microsoft.com/office/drawing/2014/main" id="{AA4FF5FB-82FA-E4BA-49F1-67882B7BE218}"/>
                  </a:ext>
                </a:extLst>
              </p:cNvPr>
              <p:cNvSpPr txBox="1"/>
              <p:nvPr/>
            </p:nvSpPr>
            <p:spPr>
              <a:xfrm>
                <a:off x="6747236" y="3413116"/>
                <a:ext cx="1751277" cy="727352"/>
              </a:xfrm>
              <a:prstGeom prst="rect">
                <a:avLst/>
              </a:prstGeom>
              <a:noFill/>
            </p:spPr>
            <p:txBody>
              <a:bodyPr wrap="square">
                <a:spAutoFit/>
              </a:bodyPr>
              <a:lstStyle/>
              <a:p>
                <a:pPr lvl="0" algn="ctr" rtl="0">
                  <a:spcBef>
                    <a:spcPts val="0"/>
                  </a:spcBef>
                  <a:spcAft>
                    <a:spcPts val="0"/>
                  </a:spcAft>
                </a:pPr>
                <a:r>
                  <a:rPr lang="en-GB" sz="1000" b="1" dirty="0">
                    <a:solidFill>
                      <a:srgbClr val="0070C0"/>
                    </a:solidFill>
                    <a:latin typeface="Cabin Medium"/>
                    <a:ea typeface="Cabin Medium"/>
                    <a:cs typeface="Cabin Medium"/>
                    <a:sym typeface="Cabin Medium"/>
                  </a:rPr>
                  <a:t>Other</a:t>
                </a:r>
                <a:r>
                  <a:rPr lang="zh-TW" altLang="en-US" sz="1000" b="1" dirty="0">
                    <a:solidFill>
                      <a:srgbClr val="0070C0"/>
                    </a:solidFill>
                    <a:latin typeface="Cabin Medium"/>
                    <a:ea typeface="Cabin Medium"/>
                    <a:cs typeface="Cabin Medium"/>
                    <a:sym typeface="Cabin Medium"/>
                  </a:rPr>
                  <a:t> </a:t>
                </a:r>
                <a:r>
                  <a:rPr lang="en-GB" altLang="zh-TW" sz="1000" b="1" dirty="0">
                    <a:solidFill>
                      <a:srgbClr val="0070C0"/>
                    </a:solidFill>
                    <a:latin typeface="Cabin Medium"/>
                    <a:ea typeface="Cabin Medium"/>
                    <a:cs typeface="Cabin Medium"/>
                    <a:sym typeface="Cabin Medium"/>
                  </a:rPr>
                  <a:t>Trend</a:t>
                </a:r>
                <a:r>
                  <a:rPr lang="en-GB" sz="1000" b="1" dirty="0">
                    <a:solidFill>
                      <a:srgbClr val="0070C0"/>
                    </a:solidFill>
                    <a:latin typeface="Cabin Medium"/>
                    <a:ea typeface="Cabin Medium"/>
                    <a:cs typeface="Cabin Medium"/>
                    <a:sym typeface="Cabin Medium"/>
                  </a:rPr>
                  <a:t>:</a:t>
                </a:r>
              </a:p>
              <a:p>
                <a:pPr lvl="0" algn="ctr" rtl="0">
                  <a:spcBef>
                    <a:spcPts val="0"/>
                  </a:spcBef>
                  <a:spcAft>
                    <a:spcPts val="0"/>
                  </a:spcAft>
                </a:pPr>
                <a:r>
                  <a:rPr lang="en-GB" sz="1000" b="1" dirty="0">
                    <a:solidFill>
                      <a:schemeClr val="bg1"/>
                    </a:solidFill>
                    <a:latin typeface="Cabin Medium"/>
                    <a:ea typeface="Cabin Medium"/>
                    <a:cs typeface="Cabin Medium"/>
                    <a:sym typeface="Cabin Medium"/>
                  </a:rPr>
                  <a:t>There's a </a:t>
                </a:r>
                <a:r>
                  <a:rPr lang="en-GB" sz="1000" b="1" dirty="0">
                    <a:solidFill>
                      <a:srgbClr val="0070C0"/>
                    </a:solidFill>
                    <a:latin typeface="Cabin Medium"/>
                    <a:ea typeface="Cabin Medium"/>
                    <a:cs typeface="Cabin Medium"/>
                    <a:sym typeface="Cabin Medium"/>
                  </a:rPr>
                  <a:t>noticeable but not significant</a:t>
                </a:r>
                <a:r>
                  <a:rPr lang="en-GB" sz="1000" b="1" dirty="0">
                    <a:solidFill>
                      <a:schemeClr val="bg1"/>
                    </a:solidFill>
                    <a:latin typeface="Cabin Medium"/>
                    <a:ea typeface="Cabin Medium"/>
                    <a:cs typeface="Cabin Medium"/>
                    <a:sym typeface="Cabin Medium"/>
                  </a:rPr>
                  <a:t> use of bikes for </a:t>
                </a:r>
                <a:r>
                  <a:rPr lang="en-GB" sz="1000" b="1" dirty="0">
                    <a:solidFill>
                      <a:srgbClr val="0070C0"/>
                    </a:solidFill>
                    <a:latin typeface="Cabin Medium"/>
                    <a:ea typeface="Cabin Medium"/>
                    <a:cs typeface="Cabin Medium"/>
                    <a:sym typeface="Cabin Medium"/>
                  </a:rPr>
                  <a:t>'Long’ (31-60 mins) </a:t>
                </a:r>
                <a:r>
                  <a:rPr lang="en-GB" sz="1000" b="1" dirty="0">
                    <a:solidFill>
                      <a:schemeClr val="bg1"/>
                    </a:solidFill>
                    <a:latin typeface="Cabin Medium"/>
                    <a:ea typeface="Cabin Medium"/>
                    <a:cs typeface="Cabin Medium"/>
                    <a:sym typeface="Cabin Medium"/>
                  </a:rPr>
                  <a:t>and</a:t>
                </a:r>
                <a:r>
                  <a:rPr lang="en-GB" sz="1000" b="1" dirty="0">
                    <a:solidFill>
                      <a:srgbClr val="0070C0"/>
                    </a:solidFill>
                    <a:latin typeface="Cabin Medium"/>
                    <a:ea typeface="Cabin Medium"/>
                    <a:cs typeface="Cabin Medium"/>
                    <a:sym typeface="Cabin Medium"/>
                  </a:rPr>
                  <a:t> Very Long Rides (60+ mins) </a:t>
                </a:r>
                <a:r>
                  <a:rPr lang="en-GB" sz="1000" b="1" dirty="0">
                    <a:solidFill>
                      <a:schemeClr val="bg1"/>
                    </a:solidFill>
                    <a:latin typeface="Cabin Medium"/>
                    <a:ea typeface="Cabin Medium"/>
                    <a:cs typeface="Cabin Medium"/>
                    <a:sym typeface="Cabin Medium"/>
                  </a:rPr>
                  <a:t>durations among casual riders, which is where they </a:t>
                </a:r>
                <a:r>
                  <a:rPr lang="en-GB" sz="1000" b="1" dirty="0">
                    <a:solidFill>
                      <a:srgbClr val="0070C0"/>
                    </a:solidFill>
                    <a:latin typeface="Cabin Medium"/>
                    <a:ea typeface="Cabin Medium"/>
                    <a:cs typeface="Cabin Medium"/>
                    <a:sym typeface="Cabin Medium"/>
                  </a:rPr>
                  <a:t>exceed member usage</a:t>
                </a:r>
                <a:r>
                  <a:rPr lang="en-GB" sz="1000" b="1" dirty="0">
                    <a:solidFill>
                      <a:schemeClr val="bg1"/>
                    </a:solidFill>
                    <a:latin typeface="Cabin Medium"/>
                    <a:ea typeface="Cabin Medium"/>
                    <a:cs typeface="Cabin Medium"/>
                    <a:sym typeface="Cabin Medium"/>
                  </a:rPr>
                  <a:t>.</a:t>
                </a:r>
              </a:p>
            </p:txBody>
          </p:sp>
          <p:sp>
            <p:nvSpPr>
              <p:cNvPr id="15" name="Google Shape;525;p50">
                <a:extLst>
                  <a:ext uri="{FF2B5EF4-FFF2-40B4-BE49-F238E27FC236}">
                    <a16:creationId xmlns:a16="http://schemas.microsoft.com/office/drawing/2014/main" id="{EC387FB6-57BD-495B-D11A-A132C3CE78D7}"/>
                  </a:ext>
                </a:extLst>
              </p:cNvPr>
              <p:cNvSpPr txBox="1">
                <a:spLocks/>
              </p:cNvSpPr>
              <p:nvPr/>
            </p:nvSpPr>
            <p:spPr>
              <a:xfrm>
                <a:off x="7013693" y="3154014"/>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Tree>
    <p:extLst>
      <p:ext uri="{BB962C8B-B14F-4D97-AF65-F5344CB8AC3E}">
        <p14:creationId xmlns:p14="http://schemas.microsoft.com/office/powerpoint/2010/main" val="364494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704350" y="1492386"/>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Weekday Usage</a:t>
            </a:r>
          </a:p>
        </p:txBody>
      </p:sp>
      <p:pic>
        <p:nvPicPr>
          <p:cNvPr id="8" name="Picture 7" descr="A screenshot of a graph&#10;&#10;Description automatically generated">
            <a:extLst>
              <a:ext uri="{FF2B5EF4-FFF2-40B4-BE49-F238E27FC236}">
                <a16:creationId xmlns:a16="http://schemas.microsoft.com/office/drawing/2014/main" id="{B7D7DC4C-ED07-9641-1BE9-27B3BFBA48A7}"/>
              </a:ext>
            </a:extLst>
          </p:cNvPr>
          <p:cNvPicPr>
            <a:picLocks noChangeAspect="1"/>
          </p:cNvPicPr>
          <p:nvPr/>
        </p:nvPicPr>
        <p:blipFill>
          <a:blip r:embed="rId3"/>
          <a:stretch>
            <a:fillRect/>
          </a:stretch>
        </p:blipFill>
        <p:spPr>
          <a:xfrm>
            <a:off x="2631357" y="2116985"/>
            <a:ext cx="3863734" cy="1772254"/>
          </a:xfrm>
          <a:prstGeom prst="rect">
            <a:avLst/>
          </a:prstGeom>
        </p:spPr>
      </p:pic>
      <p:grpSp>
        <p:nvGrpSpPr>
          <p:cNvPr id="9" name="Group 8">
            <a:extLst>
              <a:ext uri="{FF2B5EF4-FFF2-40B4-BE49-F238E27FC236}">
                <a16:creationId xmlns:a16="http://schemas.microsoft.com/office/drawing/2014/main" id="{36AF7F4E-9534-E129-81C3-E8150A57132D}"/>
              </a:ext>
            </a:extLst>
          </p:cNvPr>
          <p:cNvGrpSpPr/>
          <p:nvPr/>
        </p:nvGrpSpPr>
        <p:grpSpPr>
          <a:xfrm>
            <a:off x="4789090" y="3057638"/>
            <a:ext cx="3230003" cy="831601"/>
            <a:chOff x="374972" y="1492386"/>
            <a:chExt cx="3230003" cy="831601"/>
          </a:xfrm>
        </p:grpSpPr>
        <p:grpSp>
          <p:nvGrpSpPr>
            <p:cNvPr id="2" name="Group 1">
              <a:extLst>
                <a:ext uri="{FF2B5EF4-FFF2-40B4-BE49-F238E27FC236}">
                  <a16:creationId xmlns:a16="http://schemas.microsoft.com/office/drawing/2014/main" id="{D7B5056F-B119-44CA-FCED-1B8098CCE74B}"/>
                </a:ext>
              </a:extLst>
            </p:cNvPr>
            <p:cNvGrpSpPr/>
            <p:nvPr/>
          </p:nvGrpSpPr>
          <p:grpSpPr>
            <a:xfrm>
              <a:off x="374973" y="1492386"/>
              <a:ext cx="3230002" cy="831601"/>
              <a:chOff x="4665355" y="1852381"/>
              <a:chExt cx="1751277" cy="1185368"/>
            </a:xfrm>
          </p:grpSpPr>
          <p:sp>
            <p:nvSpPr>
              <p:cNvPr id="3" name="Rectangle: Rounded Corners 2">
                <a:extLst>
                  <a:ext uri="{FF2B5EF4-FFF2-40B4-BE49-F238E27FC236}">
                    <a16:creationId xmlns:a16="http://schemas.microsoft.com/office/drawing/2014/main" id="{2591DC22-314E-6360-B88F-E0A3EC4DE0DE}"/>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16D976A9-BEDE-09A3-EF07-47F8F98CF255}"/>
                  </a:ext>
                </a:extLst>
              </p:cNvPr>
              <p:cNvGrpSpPr/>
              <p:nvPr/>
            </p:nvGrpSpPr>
            <p:grpSpPr>
              <a:xfrm>
                <a:off x="4665355" y="1866609"/>
                <a:ext cx="1751277" cy="798793"/>
                <a:chOff x="6747236" y="3154014"/>
                <a:chExt cx="1751277" cy="798793"/>
              </a:xfrm>
            </p:grpSpPr>
            <p:sp>
              <p:nvSpPr>
                <p:cNvPr id="5" name="TextBox 4">
                  <a:extLst>
                    <a:ext uri="{FF2B5EF4-FFF2-40B4-BE49-F238E27FC236}">
                      <a16:creationId xmlns:a16="http://schemas.microsoft.com/office/drawing/2014/main" id="{D61F1062-CE68-D792-4A0A-B514450FE0DC}"/>
                    </a:ext>
                  </a:extLst>
                </p:cNvPr>
                <p:cNvSpPr txBox="1"/>
                <p:nvPr/>
              </p:nvSpPr>
              <p:spPr>
                <a:xfrm>
                  <a:off x="6747236" y="3601842"/>
                  <a:ext cx="1751277" cy="350965"/>
                </a:xfrm>
                <a:prstGeom prst="rect">
                  <a:avLst/>
                </a:prstGeom>
                <a:noFill/>
              </p:spPr>
              <p:txBody>
                <a:bodyPr wrap="square">
                  <a:spAutoFit/>
                </a:bodyPr>
                <a:lstStyle/>
                <a:p>
                  <a:pPr lvl="0" algn="ctr" rtl="0">
                    <a:spcBef>
                      <a:spcPts val="0"/>
                    </a:spcBef>
                    <a:spcAft>
                      <a:spcPts val="0"/>
                    </a:spcAft>
                  </a:pPr>
                  <a:r>
                    <a:rPr lang="en-GB" sz="1000" b="1" dirty="0">
                      <a:solidFill>
                        <a:srgbClr val="0070C0"/>
                      </a:solidFill>
                      <a:latin typeface="Cabin Medium"/>
                      <a:ea typeface="Cabin Medium"/>
                      <a:cs typeface="Cabin Medium"/>
                      <a:sym typeface="Cabin Medium"/>
                    </a:rPr>
                    <a:t>Member usage is highest on weekdays</a:t>
                  </a:r>
                  <a:endParaRPr lang="en-GB" sz="1000" b="1" dirty="0">
                    <a:solidFill>
                      <a:schemeClr val="bg1"/>
                    </a:solidFill>
                    <a:latin typeface="Cabin Medium"/>
                    <a:ea typeface="Cabin Medium"/>
                    <a:cs typeface="Cabin Medium"/>
                    <a:sym typeface="Cabin Medium"/>
                  </a:endParaRPr>
                </a:p>
              </p:txBody>
            </p:sp>
            <p:sp>
              <p:nvSpPr>
                <p:cNvPr id="6" name="Google Shape;525;p50">
                  <a:extLst>
                    <a:ext uri="{FF2B5EF4-FFF2-40B4-BE49-F238E27FC236}">
                      <a16:creationId xmlns:a16="http://schemas.microsoft.com/office/drawing/2014/main" id="{3749C4C9-61A2-17E2-B338-3DCC40A0CD0B}"/>
                    </a:ext>
                  </a:extLst>
                </p:cNvPr>
                <p:cNvSpPr txBox="1">
                  <a:spLocks/>
                </p:cNvSpPr>
                <p:nvPr/>
              </p:nvSpPr>
              <p:spPr>
                <a:xfrm>
                  <a:off x="7013693" y="3154014"/>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
          <p:nvSpPr>
            <p:cNvPr id="7" name="TextBox 6">
              <a:extLst>
                <a:ext uri="{FF2B5EF4-FFF2-40B4-BE49-F238E27FC236}">
                  <a16:creationId xmlns:a16="http://schemas.microsoft.com/office/drawing/2014/main" id="{C9BC95A9-8D0A-6928-9A48-D8AA47567480}"/>
                </a:ext>
              </a:extLst>
            </p:cNvPr>
            <p:cNvSpPr txBox="1"/>
            <p:nvPr/>
          </p:nvSpPr>
          <p:spPr>
            <a:xfrm>
              <a:off x="374972" y="2014252"/>
              <a:ext cx="3230002" cy="246221"/>
            </a:xfrm>
            <a:prstGeom prst="rect">
              <a:avLst/>
            </a:prstGeom>
            <a:noFill/>
          </p:spPr>
          <p:txBody>
            <a:bodyPr wrap="square">
              <a:spAutoFit/>
            </a:bodyPr>
            <a:lstStyle/>
            <a:p>
              <a:pPr lvl="0" algn="ctr" rtl="0">
                <a:spcBef>
                  <a:spcPts val="0"/>
                </a:spcBef>
                <a:spcAft>
                  <a:spcPts val="0"/>
                </a:spcAft>
              </a:pPr>
              <a:r>
                <a:rPr lang="en-GB" sz="1000" b="1" dirty="0">
                  <a:solidFill>
                    <a:srgbClr val="F4A84D"/>
                  </a:solidFill>
                  <a:latin typeface="Cabin Medium"/>
                  <a:ea typeface="Cabin Medium"/>
                  <a:cs typeface="Cabin Medium"/>
                  <a:sym typeface="Cabin Medium"/>
                </a:rPr>
                <a:t>Casual usage is highest on weekend</a:t>
              </a:r>
            </a:p>
          </p:txBody>
        </p:sp>
      </p:grpSp>
    </p:spTree>
    <p:extLst>
      <p:ext uri="{BB962C8B-B14F-4D97-AF65-F5344CB8AC3E}">
        <p14:creationId xmlns:p14="http://schemas.microsoft.com/office/powerpoint/2010/main" val="3376702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066925" y="343057"/>
            <a:ext cx="4724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95575" y="1254261"/>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High Usage Start Station</a:t>
            </a:r>
          </a:p>
        </p:txBody>
      </p:sp>
      <p:pic>
        <p:nvPicPr>
          <p:cNvPr id="5" name="Picture 4">
            <a:extLst>
              <a:ext uri="{FF2B5EF4-FFF2-40B4-BE49-F238E27FC236}">
                <a16:creationId xmlns:a16="http://schemas.microsoft.com/office/drawing/2014/main" id="{95D1E00D-3B48-8E47-A011-293BCDBEA4AF}"/>
              </a:ext>
            </a:extLst>
          </p:cNvPr>
          <p:cNvPicPr>
            <a:picLocks noChangeAspect="1"/>
          </p:cNvPicPr>
          <p:nvPr/>
        </p:nvPicPr>
        <p:blipFill>
          <a:blip r:embed="rId3"/>
          <a:stretch>
            <a:fillRect/>
          </a:stretch>
        </p:blipFill>
        <p:spPr>
          <a:xfrm>
            <a:off x="1219200" y="1715361"/>
            <a:ext cx="6705600" cy="3209925"/>
          </a:xfrm>
          <a:prstGeom prst="rect">
            <a:avLst/>
          </a:prstGeom>
        </p:spPr>
      </p:pic>
      <p:grpSp>
        <p:nvGrpSpPr>
          <p:cNvPr id="18" name="Group 17">
            <a:extLst>
              <a:ext uri="{FF2B5EF4-FFF2-40B4-BE49-F238E27FC236}">
                <a16:creationId xmlns:a16="http://schemas.microsoft.com/office/drawing/2014/main" id="{1190A875-83EF-BDA2-ECDE-DEA28860695C}"/>
              </a:ext>
            </a:extLst>
          </p:cNvPr>
          <p:cNvGrpSpPr/>
          <p:nvPr/>
        </p:nvGrpSpPr>
        <p:grpSpPr>
          <a:xfrm>
            <a:off x="5381149" y="2939227"/>
            <a:ext cx="3486558" cy="1409107"/>
            <a:chOff x="4665355" y="1852381"/>
            <a:chExt cx="1751277" cy="1185368"/>
          </a:xfrm>
        </p:grpSpPr>
        <p:sp>
          <p:nvSpPr>
            <p:cNvPr id="19" name="Rectangle: Rounded Corners 18">
              <a:extLst>
                <a:ext uri="{FF2B5EF4-FFF2-40B4-BE49-F238E27FC236}">
                  <a16:creationId xmlns:a16="http://schemas.microsoft.com/office/drawing/2014/main" id="{86A6CCD4-4F76-1825-619B-00526CBAD262}"/>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94E40FD3-78EE-D7DF-9F39-5BDBC70C538E}"/>
                </a:ext>
              </a:extLst>
            </p:cNvPr>
            <p:cNvGrpSpPr/>
            <p:nvPr/>
          </p:nvGrpSpPr>
          <p:grpSpPr>
            <a:xfrm>
              <a:off x="4665355" y="1866609"/>
              <a:ext cx="1751277" cy="1043315"/>
              <a:chOff x="6747236" y="3154014"/>
              <a:chExt cx="1751277" cy="1043315"/>
            </a:xfrm>
          </p:grpSpPr>
          <p:sp>
            <p:nvSpPr>
              <p:cNvPr id="21" name="TextBox 20">
                <a:extLst>
                  <a:ext uri="{FF2B5EF4-FFF2-40B4-BE49-F238E27FC236}">
                    <a16:creationId xmlns:a16="http://schemas.microsoft.com/office/drawing/2014/main" id="{0187B385-48FE-C87D-C2F8-2A0B1F35FA5D}"/>
                  </a:ext>
                </a:extLst>
              </p:cNvPr>
              <p:cNvSpPr txBox="1"/>
              <p:nvPr/>
            </p:nvSpPr>
            <p:spPr>
              <a:xfrm>
                <a:off x="6747236" y="3601842"/>
                <a:ext cx="1751277" cy="595487"/>
              </a:xfrm>
              <a:prstGeom prst="rect">
                <a:avLst/>
              </a:prstGeom>
              <a:noFill/>
            </p:spPr>
            <p:txBody>
              <a:bodyPr wrap="square">
                <a:spAutoFit/>
              </a:bodyPr>
              <a:lstStyle/>
              <a:p>
                <a:pPr lvl="0" algn="ctr" rtl="0">
                  <a:spcBef>
                    <a:spcPts val="0"/>
                  </a:spcBef>
                  <a:spcAft>
                    <a:spcPts val="0"/>
                  </a:spcAft>
                </a:pPr>
                <a:r>
                  <a:rPr lang="en-GB" sz="1000" b="1" dirty="0">
                    <a:solidFill>
                      <a:srgbClr val="0070C0"/>
                    </a:solidFill>
                    <a:latin typeface="Cabin Medium"/>
                    <a:ea typeface="Cabin Medium"/>
                    <a:cs typeface="Cabin Medium"/>
                    <a:sym typeface="Cabin Medium"/>
                  </a:rPr>
                  <a:t>Highest</a:t>
                </a:r>
                <a:r>
                  <a:rPr lang="zh-TW" altLang="en-US" sz="1000" b="1" dirty="0">
                    <a:solidFill>
                      <a:srgbClr val="0070C0"/>
                    </a:solidFill>
                    <a:latin typeface="Cabin Medium"/>
                    <a:ea typeface="Cabin Medium"/>
                    <a:cs typeface="Cabin Medium"/>
                    <a:sym typeface="Cabin Medium"/>
                  </a:rPr>
                  <a:t> </a:t>
                </a:r>
                <a:r>
                  <a:rPr lang="en-GB" altLang="zh-TW" sz="1000" b="1" dirty="0">
                    <a:solidFill>
                      <a:srgbClr val="0070C0"/>
                    </a:solidFill>
                    <a:latin typeface="Cabin Medium"/>
                    <a:ea typeface="Cabin Medium"/>
                    <a:cs typeface="Cabin Medium"/>
                    <a:sym typeface="Cabin Medium"/>
                  </a:rPr>
                  <a:t>Usage</a:t>
                </a:r>
                <a:r>
                  <a:rPr lang="zh-TW" altLang="en-US" sz="1000" b="1" dirty="0">
                    <a:solidFill>
                      <a:srgbClr val="0070C0"/>
                    </a:solidFill>
                    <a:latin typeface="Cabin Medium"/>
                    <a:ea typeface="Cabin Medium"/>
                    <a:cs typeface="Cabin Medium"/>
                    <a:sym typeface="Cabin Medium"/>
                  </a:rPr>
                  <a:t> </a:t>
                </a:r>
                <a:r>
                  <a:rPr lang="en-GB" altLang="zh-TW" sz="1000" b="1" dirty="0">
                    <a:solidFill>
                      <a:srgbClr val="0070C0"/>
                    </a:solidFill>
                    <a:latin typeface="Cabin Medium"/>
                    <a:ea typeface="Cabin Medium"/>
                    <a:cs typeface="Cabin Medium"/>
                    <a:sym typeface="Cabin Medium"/>
                  </a:rPr>
                  <a:t>start station’s member ratio is low</a:t>
                </a:r>
              </a:p>
              <a:p>
                <a:pPr lvl="0" algn="ctr" rtl="0">
                  <a:spcBef>
                    <a:spcPts val="0"/>
                  </a:spcBef>
                  <a:spcAft>
                    <a:spcPts val="0"/>
                  </a:spcAft>
                </a:pPr>
                <a:r>
                  <a:rPr lang="en-GB" sz="1000" b="1" dirty="0">
                    <a:solidFill>
                      <a:srgbClr val="0070C0"/>
                    </a:solidFill>
                    <a:latin typeface="Cabin Medium"/>
                    <a:ea typeface="Cabin Medium"/>
                    <a:cs typeface="Cabin Medium"/>
                    <a:sym typeface="Cabin Medium"/>
                  </a:rPr>
                  <a:t>Most of the high usage start stations’ member ratio is low</a:t>
                </a:r>
              </a:p>
              <a:p>
                <a:pPr algn="ctr"/>
                <a:r>
                  <a:rPr lang="en-GB" sz="1000" b="1" dirty="0">
                    <a:solidFill>
                      <a:srgbClr val="0070C0"/>
                    </a:solidFill>
                    <a:latin typeface="Cabin Medium"/>
                    <a:ea typeface="Cabin Medium"/>
                    <a:cs typeface="Cabin Medium"/>
                    <a:sym typeface="Cabin Medium"/>
                  </a:rPr>
                  <a:t>It is potential to convert into member</a:t>
                </a:r>
                <a:endParaRPr lang="en-GB" sz="1000" b="1" dirty="0">
                  <a:solidFill>
                    <a:schemeClr val="bg1"/>
                  </a:solidFill>
                  <a:latin typeface="Cabin Medium"/>
                  <a:ea typeface="Cabin Medium"/>
                  <a:cs typeface="Cabin Medium"/>
                  <a:sym typeface="Cabin Medium"/>
                </a:endParaRPr>
              </a:p>
              <a:p>
                <a:pPr lvl="0" algn="ctr" rtl="0">
                  <a:spcBef>
                    <a:spcPts val="0"/>
                  </a:spcBef>
                  <a:spcAft>
                    <a:spcPts val="0"/>
                  </a:spcAft>
                </a:pPr>
                <a:endParaRPr lang="en-GB" sz="1000" b="1" dirty="0">
                  <a:solidFill>
                    <a:schemeClr val="bg1"/>
                  </a:solidFill>
                  <a:latin typeface="Cabin Medium"/>
                  <a:ea typeface="Cabin Medium"/>
                  <a:cs typeface="Cabin Medium"/>
                  <a:sym typeface="Cabin Medium"/>
                </a:endParaRPr>
              </a:p>
            </p:txBody>
          </p:sp>
          <p:sp>
            <p:nvSpPr>
              <p:cNvPr id="22" name="Google Shape;525;p50">
                <a:extLst>
                  <a:ext uri="{FF2B5EF4-FFF2-40B4-BE49-F238E27FC236}">
                    <a16:creationId xmlns:a16="http://schemas.microsoft.com/office/drawing/2014/main" id="{4F7E1A6F-FDF9-386D-0C5B-A5565B26F870}"/>
                  </a:ext>
                </a:extLst>
              </p:cNvPr>
              <p:cNvSpPr txBox="1">
                <a:spLocks/>
              </p:cNvSpPr>
              <p:nvPr/>
            </p:nvSpPr>
            <p:spPr>
              <a:xfrm>
                <a:off x="7013693" y="3154014"/>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Tree>
    <p:extLst>
      <p:ext uri="{BB962C8B-B14F-4D97-AF65-F5344CB8AC3E}">
        <p14:creationId xmlns:p14="http://schemas.microsoft.com/office/powerpoint/2010/main" val="155535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066925" y="343057"/>
            <a:ext cx="4724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95575" y="1254261"/>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High Usage End Station</a:t>
            </a:r>
          </a:p>
        </p:txBody>
      </p:sp>
      <p:pic>
        <p:nvPicPr>
          <p:cNvPr id="5" name="Picture 4">
            <a:extLst>
              <a:ext uri="{FF2B5EF4-FFF2-40B4-BE49-F238E27FC236}">
                <a16:creationId xmlns:a16="http://schemas.microsoft.com/office/drawing/2014/main" id="{95D1E00D-3B48-8E47-A011-293BCDBEA4AF}"/>
              </a:ext>
            </a:extLst>
          </p:cNvPr>
          <p:cNvPicPr>
            <a:picLocks noChangeAspect="1"/>
          </p:cNvPicPr>
          <p:nvPr/>
        </p:nvPicPr>
        <p:blipFill>
          <a:blip r:embed="rId3"/>
          <a:srcRect/>
          <a:stretch/>
        </p:blipFill>
        <p:spPr>
          <a:xfrm>
            <a:off x="1219200" y="1736924"/>
            <a:ext cx="6705600" cy="3166798"/>
          </a:xfrm>
          <a:prstGeom prst="rect">
            <a:avLst/>
          </a:prstGeom>
        </p:spPr>
      </p:pic>
      <p:grpSp>
        <p:nvGrpSpPr>
          <p:cNvPr id="3" name="Group 2">
            <a:extLst>
              <a:ext uri="{FF2B5EF4-FFF2-40B4-BE49-F238E27FC236}">
                <a16:creationId xmlns:a16="http://schemas.microsoft.com/office/drawing/2014/main" id="{E70F6E18-9ED3-CF05-90C2-A413DCB698E0}"/>
              </a:ext>
            </a:extLst>
          </p:cNvPr>
          <p:cNvGrpSpPr/>
          <p:nvPr/>
        </p:nvGrpSpPr>
        <p:grpSpPr>
          <a:xfrm>
            <a:off x="5335100" y="2926070"/>
            <a:ext cx="3486558" cy="1409107"/>
            <a:chOff x="4665355" y="1852381"/>
            <a:chExt cx="1751277" cy="1185368"/>
          </a:xfrm>
        </p:grpSpPr>
        <p:sp>
          <p:nvSpPr>
            <p:cNvPr id="6" name="Rectangle: Rounded Corners 5">
              <a:extLst>
                <a:ext uri="{FF2B5EF4-FFF2-40B4-BE49-F238E27FC236}">
                  <a16:creationId xmlns:a16="http://schemas.microsoft.com/office/drawing/2014/main" id="{674666A0-0C30-77BD-3A3C-6A504686112B}"/>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03928B54-DF9D-BA1E-33B7-7A6A326956E3}"/>
                </a:ext>
              </a:extLst>
            </p:cNvPr>
            <p:cNvGrpSpPr/>
            <p:nvPr/>
          </p:nvGrpSpPr>
          <p:grpSpPr>
            <a:xfrm>
              <a:off x="4665355" y="1866609"/>
              <a:ext cx="1751277" cy="1043315"/>
              <a:chOff x="6747236" y="3154014"/>
              <a:chExt cx="1751277" cy="1043315"/>
            </a:xfrm>
          </p:grpSpPr>
          <p:sp>
            <p:nvSpPr>
              <p:cNvPr id="8" name="TextBox 7">
                <a:extLst>
                  <a:ext uri="{FF2B5EF4-FFF2-40B4-BE49-F238E27FC236}">
                    <a16:creationId xmlns:a16="http://schemas.microsoft.com/office/drawing/2014/main" id="{D42A6666-DF4A-7EBC-E746-1D8ACAA7D2D3}"/>
                  </a:ext>
                </a:extLst>
              </p:cNvPr>
              <p:cNvSpPr txBox="1"/>
              <p:nvPr/>
            </p:nvSpPr>
            <p:spPr>
              <a:xfrm>
                <a:off x="6747236" y="3601842"/>
                <a:ext cx="1751277" cy="595487"/>
              </a:xfrm>
              <a:prstGeom prst="rect">
                <a:avLst/>
              </a:prstGeom>
              <a:noFill/>
            </p:spPr>
            <p:txBody>
              <a:bodyPr wrap="square">
                <a:spAutoFit/>
              </a:bodyPr>
              <a:lstStyle/>
              <a:p>
                <a:pPr lvl="0" algn="ctr" rtl="0">
                  <a:spcBef>
                    <a:spcPts val="0"/>
                  </a:spcBef>
                  <a:spcAft>
                    <a:spcPts val="0"/>
                  </a:spcAft>
                </a:pPr>
                <a:r>
                  <a:rPr lang="en-GB" sz="1000" b="1" dirty="0">
                    <a:solidFill>
                      <a:srgbClr val="0070C0"/>
                    </a:solidFill>
                    <a:latin typeface="Cabin Medium"/>
                    <a:ea typeface="Cabin Medium"/>
                    <a:cs typeface="Cabin Medium"/>
                    <a:sym typeface="Cabin Medium"/>
                  </a:rPr>
                  <a:t>Highest</a:t>
                </a:r>
                <a:r>
                  <a:rPr lang="zh-TW" altLang="en-US" sz="1000" b="1" dirty="0">
                    <a:solidFill>
                      <a:srgbClr val="0070C0"/>
                    </a:solidFill>
                    <a:latin typeface="Cabin Medium"/>
                    <a:ea typeface="Cabin Medium"/>
                    <a:cs typeface="Cabin Medium"/>
                    <a:sym typeface="Cabin Medium"/>
                  </a:rPr>
                  <a:t> </a:t>
                </a:r>
                <a:r>
                  <a:rPr lang="en-GB" altLang="zh-TW" sz="1000" b="1" dirty="0">
                    <a:solidFill>
                      <a:srgbClr val="0070C0"/>
                    </a:solidFill>
                    <a:latin typeface="Cabin Medium"/>
                    <a:ea typeface="Cabin Medium"/>
                    <a:cs typeface="Cabin Medium"/>
                    <a:sym typeface="Cabin Medium"/>
                  </a:rPr>
                  <a:t>Usage</a:t>
                </a:r>
                <a:r>
                  <a:rPr lang="zh-TW" altLang="en-US" sz="1000" b="1" dirty="0">
                    <a:solidFill>
                      <a:srgbClr val="0070C0"/>
                    </a:solidFill>
                    <a:latin typeface="Cabin Medium"/>
                    <a:ea typeface="Cabin Medium"/>
                    <a:cs typeface="Cabin Medium"/>
                    <a:sym typeface="Cabin Medium"/>
                  </a:rPr>
                  <a:t> </a:t>
                </a:r>
                <a:r>
                  <a:rPr lang="en-GB" altLang="zh-TW" sz="1000" b="1" dirty="0">
                    <a:solidFill>
                      <a:srgbClr val="0070C0"/>
                    </a:solidFill>
                    <a:latin typeface="Cabin Medium"/>
                    <a:ea typeface="Cabin Medium"/>
                    <a:cs typeface="Cabin Medium"/>
                    <a:sym typeface="Cabin Medium"/>
                  </a:rPr>
                  <a:t>end station’s member ratio is low</a:t>
                </a:r>
              </a:p>
              <a:p>
                <a:pPr lvl="0" algn="ctr" rtl="0">
                  <a:spcBef>
                    <a:spcPts val="0"/>
                  </a:spcBef>
                  <a:spcAft>
                    <a:spcPts val="0"/>
                  </a:spcAft>
                </a:pPr>
                <a:r>
                  <a:rPr lang="en-GB" sz="1000" b="1" dirty="0">
                    <a:solidFill>
                      <a:srgbClr val="0070C0"/>
                    </a:solidFill>
                    <a:latin typeface="Cabin Medium"/>
                    <a:ea typeface="Cabin Medium"/>
                    <a:cs typeface="Cabin Medium"/>
                    <a:sym typeface="Cabin Medium"/>
                  </a:rPr>
                  <a:t>Most of the high usage end stations’ member ratio is low</a:t>
                </a:r>
              </a:p>
              <a:p>
                <a:pPr algn="ctr"/>
                <a:r>
                  <a:rPr lang="en-GB" sz="1000" b="1" dirty="0">
                    <a:solidFill>
                      <a:srgbClr val="0070C0"/>
                    </a:solidFill>
                    <a:latin typeface="Cabin Medium"/>
                    <a:ea typeface="Cabin Medium"/>
                    <a:cs typeface="Cabin Medium"/>
                    <a:sym typeface="Cabin Medium"/>
                  </a:rPr>
                  <a:t>It is potential to convert into member</a:t>
                </a:r>
                <a:endParaRPr lang="en-GB" sz="1000" b="1" dirty="0">
                  <a:solidFill>
                    <a:schemeClr val="bg1"/>
                  </a:solidFill>
                  <a:latin typeface="Cabin Medium"/>
                  <a:ea typeface="Cabin Medium"/>
                  <a:cs typeface="Cabin Medium"/>
                  <a:sym typeface="Cabin Medium"/>
                </a:endParaRPr>
              </a:p>
              <a:p>
                <a:pPr lvl="0" algn="ctr" rtl="0">
                  <a:spcBef>
                    <a:spcPts val="0"/>
                  </a:spcBef>
                  <a:spcAft>
                    <a:spcPts val="0"/>
                  </a:spcAft>
                </a:pPr>
                <a:endParaRPr lang="en-GB" sz="1000" b="1" dirty="0">
                  <a:solidFill>
                    <a:schemeClr val="bg1"/>
                  </a:solidFill>
                  <a:latin typeface="Cabin Medium"/>
                  <a:ea typeface="Cabin Medium"/>
                  <a:cs typeface="Cabin Medium"/>
                  <a:sym typeface="Cabin Medium"/>
                </a:endParaRPr>
              </a:p>
            </p:txBody>
          </p:sp>
          <p:sp>
            <p:nvSpPr>
              <p:cNvPr id="9" name="Google Shape;525;p50">
                <a:extLst>
                  <a:ext uri="{FF2B5EF4-FFF2-40B4-BE49-F238E27FC236}">
                    <a16:creationId xmlns:a16="http://schemas.microsoft.com/office/drawing/2014/main" id="{EB4EB50E-885E-5B63-D4BF-DA02CA029277}"/>
                  </a:ext>
                </a:extLst>
              </p:cNvPr>
              <p:cNvSpPr txBox="1">
                <a:spLocks/>
              </p:cNvSpPr>
              <p:nvPr/>
            </p:nvSpPr>
            <p:spPr>
              <a:xfrm>
                <a:off x="7013693" y="3154014"/>
                <a:ext cx="1218362"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Tree>
    <p:extLst>
      <p:ext uri="{BB962C8B-B14F-4D97-AF65-F5344CB8AC3E}">
        <p14:creationId xmlns:p14="http://schemas.microsoft.com/office/powerpoint/2010/main" val="277103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066925" y="343057"/>
            <a:ext cx="4724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695575" y="1254261"/>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Top 17 Stations</a:t>
            </a:r>
          </a:p>
        </p:txBody>
      </p:sp>
      <p:pic>
        <p:nvPicPr>
          <p:cNvPr id="3" name="Picture 2">
            <a:extLst>
              <a:ext uri="{FF2B5EF4-FFF2-40B4-BE49-F238E27FC236}">
                <a16:creationId xmlns:a16="http://schemas.microsoft.com/office/drawing/2014/main" id="{D7E80A30-CE7C-1B78-98FE-064EB1807457}"/>
              </a:ext>
            </a:extLst>
          </p:cNvPr>
          <p:cNvPicPr>
            <a:picLocks noChangeAspect="1"/>
          </p:cNvPicPr>
          <p:nvPr/>
        </p:nvPicPr>
        <p:blipFill>
          <a:blip r:embed="rId3"/>
          <a:stretch>
            <a:fillRect/>
          </a:stretch>
        </p:blipFill>
        <p:spPr>
          <a:xfrm>
            <a:off x="5977142" y="2288354"/>
            <a:ext cx="2466975" cy="1781175"/>
          </a:xfrm>
          <a:prstGeom prst="rect">
            <a:avLst/>
          </a:prstGeom>
        </p:spPr>
      </p:pic>
      <p:pic>
        <p:nvPicPr>
          <p:cNvPr id="6" name="Picture 5">
            <a:extLst>
              <a:ext uri="{FF2B5EF4-FFF2-40B4-BE49-F238E27FC236}">
                <a16:creationId xmlns:a16="http://schemas.microsoft.com/office/drawing/2014/main" id="{AABCA9A5-8C4C-C7E3-087B-C97CB8463A36}"/>
              </a:ext>
            </a:extLst>
          </p:cNvPr>
          <p:cNvPicPr>
            <a:picLocks noChangeAspect="1"/>
          </p:cNvPicPr>
          <p:nvPr/>
        </p:nvPicPr>
        <p:blipFill>
          <a:blip r:embed="rId4"/>
          <a:stretch>
            <a:fillRect/>
          </a:stretch>
        </p:blipFill>
        <p:spPr>
          <a:xfrm>
            <a:off x="295275" y="1749474"/>
            <a:ext cx="5457826" cy="3152862"/>
          </a:xfrm>
          <a:prstGeom prst="rect">
            <a:avLst/>
          </a:prstGeom>
        </p:spPr>
      </p:pic>
      <p:sp>
        <p:nvSpPr>
          <p:cNvPr id="2" name="Rectangle 1">
            <a:extLst>
              <a:ext uri="{FF2B5EF4-FFF2-40B4-BE49-F238E27FC236}">
                <a16:creationId xmlns:a16="http://schemas.microsoft.com/office/drawing/2014/main" id="{B27FAFB5-C755-00C7-3850-3221094EE49E}"/>
              </a:ext>
            </a:extLst>
          </p:cNvPr>
          <p:cNvSpPr/>
          <p:nvPr/>
        </p:nvSpPr>
        <p:spPr>
          <a:xfrm>
            <a:off x="5753101" y="3240653"/>
            <a:ext cx="2732682" cy="427597"/>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0628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066925" y="343057"/>
            <a:ext cx="4724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143125" y="1254261"/>
            <a:ext cx="48577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Peak hours - Member Ratio (Stations)</a:t>
            </a:r>
          </a:p>
        </p:txBody>
      </p:sp>
      <p:pic>
        <p:nvPicPr>
          <p:cNvPr id="6" name="Picture 5">
            <a:extLst>
              <a:ext uri="{FF2B5EF4-FFF2-40B4-BE49-F238E27FC236}">
                <a16:creationId xmlns:a16="http://schemas.microsoft.com/office/drawing/2014/main" id="{35733616-8D24-0CCC-BE46-488994686886}"/>
              </a:ext>
            </a:extLst>
          </p:cNvPr>
          <p:cNvPicPr>
            <a:picLocks noChangeAspect="1"/>
          </p:cNvPicPr>
          <p:nvPr/>
        </p:nvPicPr>
        <p:blipFill>
          <a:blip r:embed="rId3"/>
          <a:stretch>
            <a:fillRect/>
          </a:stretch>
        </p:blipFill>
        <p:spPr>
          <a:xfrm>
            <a:off x="2028525" y="1715361"/>
            <a:ext cx="5086950" cy="3231230"/>
          </a:xfrm>
          <a:prstGeom prst="rect">
            <a:avLst/>
          </a:prstGeom>
        </p:spPr>
      </p:pic>
      <p:grpSp>
        <p:nvGrpSpPr>
          <p:cNvPr id="9" name="Group 8">
            <a:extLst>
              <a:ext uri="{FF2B5EF4-FFF2-40B4-BE49-F238E27FC236}">
                <a16:creationId xmlns:a16="http://schemas.microsoft.com/office/drawing/2014/main" id="{3C2034BD-D224-4B2A-DA17-FB249288E061}"/>
              </a:ext>
            </a:extLst>
          </p:cNvPr>
          <p:cNvGrpSpPr/>
          <p:nvPr/>
        </p:nvGrpSpPr>
        <p:grpSpPr>
          <a:xfrm>
            <a:off x="6418164" y="1527862"/>
            <a:ext cx="2587689" cy="1803113"/>
            <a:chOff x="6365534" y="1715361"/>
            <a:chExt cx="2692944" cy="1876455"/>
          </a:xfrm>
        </p:grpSpPr>
        <p:grpSp>
          <p:nvGrpSpPr>
            <p:cNvPr id="2" name="Group 1">
              <a:extLst>
                <a:ext uri="{FF2B5EF4-FFF2-40B4-BE49-F238E27FC236}">
                  <a16:creationId xmlns:a16="http://schemas.microsoft.com/office/drawing/2014/main" id="{9F23950A-4E72-DC1B-DA5D-64CC5212362F}"/>
                </a:ext>
              </a:extLst>
            </p:cNvPr>
            <p:cNvGrpSpPr/>
            <p:nvPr/>
          </p:nvGrpSpPr>
          <p:grpSpPr>
            <a:xfrm>
              <a:off x="6365535" y="1715361"/>
              <a:ext cx="2692943" cy="1876455"/>
              <a:chOff x="4665354" y="1852381"/>
              <a:chExt cx="1751277" cy="1185368"/>
            </a:xfrm>
          </p:grpSpPr>
          <p:sp>
            <p:nvSpPr>
              <p:cNvPr id="3" name="Rectangle: Rounded Corners 2">
                <a:extLst>
                  <a:ext uri="{FF2B5EF4-FFF2-40B4-BE49-F238E27FC236}">
                    <a16:creationId xmlns:a16="http://schemas.microsoft.com/office/drawing/2014/main" id="{97A266A5-5F5E-D957-96B5-961D8E30D79D}"/>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335ADF7C-2CB3-0803-0BEC-D4D9268F1E36}"/>
                  </a:ext>
                </a:extLst>
              </p:cNvPr>
              <p:cNvGrpSpPr/>
              <p:nvPr/>
            </p:nvGrpSpPr>
            <p:grpSpPr>
              <a:xfrm>
                <a:off x="4665354" y="1866609"/>
                <a:ext cx="1751277" cy="648695"/>
                <a:chOff x="6747235" y="3154014"/>
                <a:chExt cx="1751277" cy="648695"/>
              </a:xfrm>
            </p:grpSpPr>
            <p:sp>
              <p:nvSpPr>
                <p:cNvPr id="5" name="TextBox 4">
                  <a:extLst>
                    <a:ext uri="{FF2B5EF4-FFF2-40B4-BE49-F238E27FC236}">
                      <a16:creationId xmlns:a16="http://schemas.microsoft.com/office/drawing/2014/main" id="{9364B29F-B9C7-550B-F0BF-A45682C92ECF}"/>
                    </a:ext>
                  </a:extLst>
                </p:cNvPr>
                <p:cNvSpPr txBox="1"/>
                <p:nvPr/>
              </p:nvSpPr>
              <p:spPr>
                <a:xfrm>
                  <a:off x="6747235" y="3468860"/>
                  <a:ext cx="1751277" cy="333849"/>
                </a:xfrm>
                <a:prstGeom prst="rect">
                  <a:avLst/>
                </a:prstGeom>
                <a:noFill/>
              </p:spPr>
              <p:txBody>
                <a:bodyPr wrap="square">
                  <a:spAutoFit/>
                </a:bodyPr>
                <a:lstStyle/>
                <a:p>
                  <a:pPr lvl="0" algn="ctr" rtl="0">
                    <a:spcBef>
                      <a:spcPts val="0"/>
                    </a:spcBef>
                    <a:spcAft>
                      <a:spcPts val="0"/>
                    </a:spcAft>
                  </a:pPr>
                  <a:r>
                    <a:rPr lang="en-GB" sz="900" b="1" dirty="0">
                      <a:solidFill>
                        <a:srgbClr val="0070C0"/>
                      </a:solidFill>
                      <a:latin typeface="Cabin Medium"/>
                      <a:ea typeface="Cabin Medium"/>
                      <a:cs typeface="Cabin Medium"/>
                      <a:sym typeface="Cabin Medium"/>
                    </a:rPr>
                    <a:t>Member ratio is low </a:t>
                  </a:r>
                  <a:br>
                    <a:rPr lang="en-GB" sz="900" b="1" dirty="0">
                      <a:solidFill>
                        <a:srgbClr val="0070C0"/>
                      </a:solidFill>
                      <a:latin typeface="Cabin Medium"/>
                      <a:ea typeface="Cabin Medium"/>
                      <a:cs typeface="Cabin Medium"/>
                      <a:sym typeface="Cabin Medium"/>
                    </a:rPr>
                  </a:br>
                  <a:r>
                    <a:rPr lang="en-GB" sz="900" b="1" dirty="0">
                      <a:solidFill>
                        <a:schemeClr val="bg1"/>
                      </a:solidFill>
                      <a:latin typeface="Cabin Medium"/>
                      <a:ea typeface="Cabin Medium"/>
                      <a:cs typeface="Cabin Medium"/>
                      <a:sym typeface="Cabin Medium"/>
                    </a:rPr>
                    <a:t>during</a:t>
                  </a:r>
                  <a:r>
                    <a:rPr lang="en-GB" sz="900" b="1" dirty="0">
                      <a:solidFill>
                        <a:srgbClr val="0070C0"/>
                      </a:solidFill>
                      <a:latin typeface="Cabin Medium"/>
                      <a:ea typeface="Cabin Medium"/>
                      <a:cs typeface="Cabin Medium"/>
                      <a:sym typeface="Cabin Medium"/>
                    </a:rPr>
                    <a:t> ‘Sunrise’ ( 7 - 9 AM )</a:t>
                  </a:r>
                  <a:r>
                    <a:rPr lang="en-GB" sz="900" b="1" dirty="0">
                      <a:solidFill>
                        <a:schemeClr val="bg1"/>
                      </a:solidFill>
                      <a:latin typeface="Cabin Medium"/>
                      <a:ea typeface="Cabin Medium"/>
                      <a:cs typeface="Cabin Medium"/>
                      <a:sym typeface="Cabin Medium"/>
                    </a:rPr>
                    <a:t> period among </a:t>
                  </a:r>
                  <a:br>
                    <a:rPr lang="en-GB" sz="900" b="1" dirty="0">
                      <a:solidFill>
                        <a:schemeClr val="bg1"/>
                      </a:solidFill>
                      <a:latin typeface="Cabin Medium"/>
                      <a:ea typeface="Cabin Medium"/>
                      <a:cs typeface="Cabin Medium"/>
                      <a:sym typeface="Cabin Medium"/>
                    </a:rPr>
                  </a:br>
                  <a:r>
                    <a:rPr lang="en-GB" sz="900" b="1" dirty="0">
                      <a:solidFill>
                        <a:srgbClr val="0070C0"/>
                      </a:solidFill>
                      <a:latin typeface="Cabin Medium"/>
                      <a:ea typeface="Cabin Medium"/>
                      <a:cs typeface="Cabin Medium"/>
                      <a:sym typeface="Cabin Medium"/>
                    </a:rPr>
                    <a:t>all high usage </a:t>
                  </a:r>
                  <a:r>
                    <a:rPr lang="en-GB" sz="900" b="1" dirty="0">
                      <a:solidFill>
                        <a:schemeClr val="bg1"/>
                      </a:solidFill>
                      <a:latin typeface="Cabin Medium"/>
                      <a:ea typeface="Cabin Medium"/>
                      <a:cs typeface="Cabin Medium"/>
                      <a:sym typeface="Cabin Medium"/>
                    </a:rPr>
                    <a:t>start stations </a:t>
                  </a:r>
                </a:p>
              </p:txBody>
            </p:sp>
            <p:sp>
              <p:nvSpPr>
                <p:cNvPr id="7" name="Google Shape;525;p50">
                  <a:extLst>
                    <a:ext uri="{FF2B5EF4-FFF2-40B4-BE49-F238E27FC236}">
                      <a16:creationId xmlns:a16="http://schemas.microsoft.com/office/drawing/2014/main" id="{F540B4BF-7483-825A-BBCA-5853850C80CE}"/>
                    </a:ext>
                  </a:extLst>
                </p:cNvPr>
                <p:cNvSpPr txBox="1">
                  <a:spLocks/>
                </p:cNvSpPr>
                <p:nvPr/>
              </p:nvSpPr>
              <p:spPr>
                <a:xfrm>
                  <a:off x="7013693" y="3154014"/>
                  <a:ext cx="1218362" cy="236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
          <p:nvSpPr>
            <p:cNvPr id="8" name="TextBox 7">
              <a:extLst>
                <a:ext uri="{FF2B5EF4-FFF2-40B4-BE49-F238E27FC236}">
                  <a16:creationId xmlns:a16="http://schemas.microsoft.com/office/drawing/2014/main" id="{0FB7DC33-33EC-1E23-3556-959AE58C5044}"/>
                </a:ext>
              </a:extLst>
            </p:cNvPr>
            <p:cNvSpPr txBox="1"/>
            <p:nvPr/>
          </p:nvSpPr>
          <p:spPr>
            <a:xfrm>
              <a:off x="6365534" y="2882812"/>
              <a:ext cx="2692943" cy="528487"/>
            </a:xfrm>
            <a:prstGeom prst="rect">
              <a:avLst/>
            </a:prstGeom>
            <a:noFill/>
          </p:spPr>
          <p:txBody>
            <a:bodyPr wrap="square">
              <a:spAutoFit/>
            </a:bodyPr>
            <a:lstStyle/>
            <a:p>
              <a:pPr lvl="0" algn="ctr" rtl="0">
                <a:spcBef>
                  <a:spcPts val="0"/>
                </a:spcBef>
                <a:spcAft>
                  <a:spcPts val="0"/>
                </a:spcAft>
              </a:pPr>
              <a:r>
                <a:rPr lang="en-GB" sz="900" b="1" dirty="0">
                  <a:solidFill>
                    <a:srgbClr val="0070C0"/>
                  </a:solidFill>
                  <a:latin typeface="Cabin Medium"/>
                  <a:ea typeface="Cabin Medium"/>
                  <a:cs typeface="Cabin Medium"/>
                  <a:sym typeface="Cabin Medium"/>
                </a:rPr>
                <a:t>Member ratio is relatively low </a:t>
              </a:r>
              <a:r>
                <a:rPr lang="en-GB" sz="900" b="1" dirty="0">
                  <a:solidFill>
                    <a:schemeClr val="bg1"/>
                  </a:solidFill>
                  <a:latin typeface="Cabin Medium"/>
                  <a:ea typeface="Cabin Medium"/>
                  <a:cs typeface="Cabin Medium"/>
                  <a:sym typeface="Cabin Medium"/>
                </a:rPr>
                <a:t>to the average </a:t>
              </a:r>
              <a:br>
                <a:rPr lang="en-GB" sz="900" b="1" dirty="0">
                  <a:solidFill>
                    <a:schemeClr val="bg1"/>
                  </a:solidFill>
                  <a:latin typeface="Cabin Medium"/>
                  <a:ea typeface="Cabin Medium"/>
                  <a:cs typeface="Cabin Medium"/>
                  <a:sym typeface="Cabin Medium"/>
                </a:rPr>
              </a:br>
              <a:r>
                <a:rPr lang="en-GB" sz="900" b="1" dirty="0">
                  <a:solidFill>
                    <a:schemeClr val="bg1"/>
                  </a:solidFill>
                  <a:latin typeface="Cabin Medium"/>
                  <a:ea typeface="Cabin Medium"/>
                  <a:cs typeface="Cabin Medium"/>
                  <a:sym typeface="Cabin Medium"/>
                </a:rPr>
                <a:t>during </a:t>
              </a:r>
              <a:r>
                <a:rPr lang="en-GB" sz="900" b="1" dirty="0">
                  <a:solidFill>
                    <a:srgbClr val="0070C0"/>
                  </a:solidFill>
                  <a:latin typeface="Cabin Medium"/>
                  <a:ea typeface="Cabin Medium"/>
                  <a:cs typeface="Cabin Medium"/>
                  <a:sym typeface="Cabin Medium"/>
                </a:rPr>
                <a:t>‘Dusk’ ( 3 - 7 PM )</a:t>
              </a:r>
              <a:r>
                <a:rPr lang="en-GB" sz="900" b="1" dirty="0">
                  <a:solidFill>
                    <a:schemeClr val="bg1"/>
                  </a:solidFill>
                  <a:latin typeface="Cabin Medium"/>
                  <a:ea typeface="Cabin Medium"/>
                  <a:cs typeface="Cabin Medium"/>
                  <a:sym typeface="Cabin Medium"/>
                </a:rPr>
                <a:t> period among </a:t>
              </a:r>
              <a:br>
                <a:rPr lang="en-GB" sz="900" b="1" dirty="0">
                  <a:solidFill>
                    <a:schemeClr val="bg1"/>
                  </a:solidFill>
                  <a:latin typeface="Cabin Medium"/>
                  <a:ea typeface="Cabin Medium"/>
                  <a:cs typeface="Cabin Medium"/>
                  <a:sym typeface="Cabin Medium"/>
                </a:rPr>
              </a:br>
              <a:r>
                <a:rPr lang="en-GB" sz="900" b="1" dirty="0">
                  <a:solidFill>
                    <a:srgbClr val="0070C0"/>
                  </a:solidFill>
                  <a:latin typeface="Cabin Medium"/>
                  <a:ea typeface="Cabin Medium"/>
                  <a:cs typeface="Cabin Medium"/>
                  <a:sym typeface="Cabin Medium"/>
                </a:rPr>
                <a:t>most of the high usage </a:t>
              </a:r>
              <a:r>
                <a:rPr lang="en-GB" sz="900" b="1" dirty="0">
                  <a:solidFill>
                    <a:schemeClr val="bg1"/>
                  </a:solidFill>
                  <a:latin typeface="Cabin Medium"/>
                  <a:ea typeface="Cabin Medium"/>
                  <a:cs typeface="Cabin Medium"/>
                  <a:sym typeface="Cabin Medium"/>
                </a:rPr>
                <a:t>start station. </a:t>
              </a:r>
            </a:p>
          </p:txBody>
        </p:sp>
      </p:grpSp>
    </p:spTree>
    <p:extLst>
      <p:ext uri="{BB962C8B-B14F-4D97-AF65-F5344CB8AC3E}">
        <p14:creationId xmlns:p14="http://schemas.microsoft.com/office/powerpoint/2010/main" val="143940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2686800" y="343057"/>
            <a:ext cx="37704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Analysis – Insight</a:t>
            </a:r>
          </a:p>
        </p:txBody>
      </p:sp>
      <p:sp>
        <p:nvSpPr>
          <p:cNvPr id="14" name="Google Shape;525;p50">
            <a:extLst>
              <a:ext uri="{FF2B5EF4-FFF2-40B4-BE49-F238E27FC236}">
                <a16:creationId xmlns:a16="http://schemas.microsoft.com/office/drawing/2014/main" id="{0750FFE0-C49F-93C8-43C3-E3A8BBB9BF0A}"/>
              </a:ext>
            </a:extLst>
          </p:cNvPr>
          <p:cNvSpPr txBox="1">
            <a:spLocks/>
          </p:cNvSpPr>
          <p:nvPr/>
        </p:nvSpPr>
        <p:spPr>
          <a:xfrm>
            <a:off x="2704350" y="1083309"/>
            <a:ext cx="3752850" cy="4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800" u="sng" dirty="0">
                <a:solidFill>
                  <a:srgbClr val="002060"/>
                </a:solidFill>
              </a:rPr>
              <a:t>Peak</a:t>
            </a:r>
            <a:r>
              <a:rPr lang="zh-TW" altLang="en-US" sz="1800" u="sng" dirty="0">
                <a:solidFill>
                  <a:srgbClr val="002060"/>
                </a:solidFill>
              </a:rPr>
              <a:t> </a:t>
            </a:r>
            <a:r>
              <a:rPr lang="en-GB" altLang="zh-TW" sz="1800" u="sng" dirty="0">
                <a:solidFill>
                  <a:srgbClr val="002060"/>
                </a:solidFill>
              </a:rPr>
              <a:t>Hours</a:t>
            </a:r>
            <a:r>
              <a:rPr lang="zh-TW" altLang="en-US" sz="1800" u="sng" dirty="0">
                <a:solidFill>
                  <a:srgbClr val="002060"/>
                </a:solidFill>
              </a:rPr>
              <a:t> </a:t>
            </a:r>
            <a:r>
              <a:rPr lang="en-GB" altLang="zh-TW" sz="1800" u="sng" dirty="0">
                <a:solidFill>
                  <a:srgbClr val="002060"/>
                </a:solidFill>
              </a:rPr>
              <a:t>–</a:t>
            </a:r>
            <a:r>
              <a:rPr lang="zh-TW" altLang="en-US" sz="1800" u="sng" dirty="0">
                <a:solidFill>
                  <a:srgbClr val="002060"/>
                </a:solidFill>
              </a:rPr>
              <a:t> </a:t>
            </a:r>
            <a:r>
              <a:rPr lang="en-GB" altLang="zh-TW" sz="1800" u="sng" dirty="0">
                <a:solidFill>
                  <a:srgbClr val="002060"/>
                </a:solidFill>
              </a:rPr>
              <a:t>Member</a:t>
            </a:r>
            <a:r>
              <a:rPr lang="zh-TW" altLang="en-US" sz="1800" u="sng" dirty="0">
                <a:solidFill>
                  <a:srgbClr val="002060"/>
                </a:solidFill>
              </a:rPr>
              <a:t> </a:t>
            </a:r>
            <a:r>
              <a:rPr lang="en-GB" altLang="zh-TW" sz="1800" u="sng" dirty="0">
                <a:solidFill>
                  <a:srgbClr val="002060"/>
                </a:solidFill>
              </a:rPr>
              <a:t>Ratio</a:t>
            </a:r>
          </a:p>
        </p:txBody>
      </p:sp>
      <p:pic>
        <p:nvPicPr>
          <p:cNvPr id="6" name="Picture 5">
            <a:extLst>
              <a:ext uri="{FF2B5EF4-FFF2-40B4-BE49-F238E27FC236}">
                <a16:creationId xmlns:a16="http://schemas.microsoft.com/office/drawing/2014/main" id="{C41CCBB3-D658-97E1-1CA1-1BD4FF8EE2AF}"/>
              </a:ext>
            </a:extLst>
          </p:cNvPr>
          <p:cNvPicPr>
            <a:picLocks noChangeAspect="1"/>
          </p:cNvPicPr>
          <p:nvPr/>
        </p:nvPicPr>
        <p:blipFill>
          <a:blip r:embed="rId3"/>
          <a:stretch>
            <a:fillRect/>
          </a:stretch>
        </p:blipFill>
        <p:spPr>
          <a:xfrm>
            <a:off x="2323025" y="1453061"/>
            <a:ext cx="4497950" cy="3454459"/>
          </a:xfrm>
          <a:prstGeom prst="rect">
            <a:avLst/>
          </a:prstGeom>
        </p:spPr>
      </p:pic>
      <p:grpSp>
        <p:nvGrpSpPr>
          <p:cNvPr id="3" name="Group 2">
            <a:extLst>
              <a:ext uri="{FF2B5EF4-FFF2-40B4-BE49-F238E27FC236}">
                <a16:creationId xmlns:a16="http://schemas.microsoft.com/office/drawing/2014/main" id="{26A9446C-AE23-3E82-1850-2FA35809A887}"/>
              </a:ext>
            </a:extLst>
          </p:cNvPr>
          <p:cNvGrpSpPr/>
          <p:nvPr/>
        </p:nvGrpSpPr>
        <p:grpSpPr>
          <a:xfrm>
            <a:off x="6727352" y="3297456"/>
            <a:ext cx="2587688" cy="1182445"/>
            <a:chOff x="4665355" y="1852381"/>
            <a:chExt cx="1751277" cy="1185368"/>
          </a:xfrm>
        </p:grpSpPr>
        <p:sp>
          <p:nvSpPr>
            <p:cNvPr id="5" name="Rectangle: Rounded Corners 4">
              <a:extLst>
                <a:ext uri="{FF2B5EF4-FFF2-40B4-BE49-F238E27FC236}">
                  <a16:creationId xmlns:a16="http://schemas.microsoft.com/office/drawing/2014/main" id="{7307BDB5-99CA-4EAD-3325-8EC2871DF3C8}"/>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355A7F7-F520-576E-5BA8-C8E2E29DF281}"/>
                </a:ext>
              </a:extLst>
            </p:cNvPr>
            <p:cNvGrpSpPr/>
            <p:nvPr/>
          </p:nvGrpSpPr>
          <p:grpSpPr>
            <a:xfrm>
              <a:off x="4665355" y="1866609"/>
              <a:ext cx="1751277" cy="958176"/>
              <a:chOff x="6747236" y="3154014"/>
              <a:chExt cx="1751277" cy="958176"/>
            </a:xfrm>
          </p:grpSpPr>
          <p:sp>
            <p:nvSpPr>
              <p:cNvPr id="8" name="TextBox 7">
                <a:extLst>
                  <a:ext uri="{FF2B5EF4-FFF2-40B4-BE49-F238E27FC236}">
                    <a16:creationId xmlns:a16="http://schemas.microsoft.com/office/drawing/2014/main" id="{67980A2A-26C3-29E9-14C3-43D0A48649E0}"/>
                  </a:ext>
                </a:extLst>
              </p:cNvPr>
              <p:cNvSpPr txBox="1"/>
              <p:nvPr/>
            </p:nvSpPr>
            <p:spPr>
              <a:xfrm>
                <a:off x="6747236" y="3603104"/>
                <a:ext cx="1751277" cy="509086"/>
              </a:xfrm>
              <a:prstGeom prst="rect">
                <a:avLst/>
              </a:prstGeom>
              <a:noFill/>
            </p:spPr>
            <p:txBody>
              <a:bodyPr wrap="square">
                <a:spAutoFit/>
              </a:bodyPr>
              <a:lstStyle/>
              <a:p>
                <a:pPr lvl="0" algn="ctr" rtl="0">
                  <a:spcBef>
                    <a:spcPts val="0"/>
                  </a:spcBef>
                  <a:spcAft>
                    <a:spcPts val="0"/>
                  </a:spcAft>
                </a:pPr>
                <a:r>
                  <a:rPr lang="en-GB" sz="900" b="1" dirty="0">
                    <a:solidFill>
                      <a:srgbClr val="0070C0"/>
                    </a:solidFill>
                    <a:latin typeface="Cabin Medium"/>
                    <a:ea typeface="Cabin Medium"/>
                    <a:cs typeface="Cabin Medium"/>
                    <a:sym typeface="Cabin Medium"/>
                  </a:rPr>
                  <a:t>By</a:t>
                </a:r>
                <a:r>
                  <a:rPr lang="zh-TW" altLang="en-US" sz="900" b="1" dirty="0">
                    <a:solidFill>
                      <a:srgbClr val="0070C0"/>
                    </a:solidFill>
                    <a:latin typeface="Cabin Medium"/>
                    <a:ea typeface="Cabin Medium"/>
                    <a:cs typeface="Cabin Medium"/>
                    <a:sym typeface="Cabin Medium"/>
                  </a:rPr>
                  <a:t> </a:t>
                </a:r>
                <a:r>
                  <a:rPr lang="en-GB" altLang="zh-TW" sz="900" b="1" dirty="0">
                    <a:solidFill>
                      <a:srgbClr val="0070C0"/>
                    </a:solidFill>
                    <a:latin typeface="Cabin Medium"/>
                    <a:ea typeface="Cabin Medium"/>
                    <a:cs typeface="Cabin Medium"/>
                    <a:sym typeface="Cabin Medium"/>
                  </a:rPr>
                  <a:t>considering</a:t>
                </a:r>
                <a:r>
                  <a:rPr lang="zh-TW" altLang="en-US" sz="900" b="1" dirty="0">
                    <a:solidFill>
                      <a:srgbClr val="0070C0"/>
                    </a:solidFill>
                    <a:latin typeface="Cabin Medium"/>
                    <a:ea typeface="Cabin Medium"/>
                    <a:cs typeface="Cabin Medium"/>
                    <a:sym typeface="Cabin Medium"/>
                  </a:rPr>
                  <a:t> </a:t>
                </a:r>
                <a:r>
                  <a:rPr lang="en-GB" altLang="zh-TW" sz="900" b="1" dirty="0">
                    <a:solidFill>
                      <a:srgbClr val="0070C0"/>
                    </a:solidFill>
                    <a:latin typeface="Cabin Medium"/>
                    <a:ea typeface="Cabin Medium"/>
                    <a:cs typeface="Cabin Medium"/>
                    <a:sym typeface="Cabin Medium"/>
                  </a:rPr>
                  <a:t>the effectiveness,</a:t>
                </a:r>
              </a:p>
              <a:p>
                <a:pPr lvl="0" algn="ctr" rtl="0">
                  <a:spcBef>
                    <a:spcPts val="0"/>
                  </a:spcBef>
                  <a:spcAft>
                    <a:spcPts val="0"/>
                  </a:spcAft>
                </a:pPr>
                <a:r>
                  <a:rPr lang="en-GB" sz="900" b="1" dirty="0">
                    <a:solidFill>
                      <a:srgbClr val="0070C0"/>
                    </a:solidFill>
                    <a:latin typeface="Cabin Medium"/>
                    <a:ea typeface="Cabin Medium"/>
                    <a:cs typeface="Cabin Medium"/>
                    <a:sym typeface="Cabin Medium"/>
                  </a:rPr>
                  <a:t>we should focus on the ‘Dusk’ period to maximin the impact to convert casual user into member.</a:t>
                </a:r>
                <a:endParaRPr lang="en-GB" sz="900" b="1" dirty="0">
                  <a:solidFill>
                    <a:schemeClr val="bg1"/>
                  </a:solidFill>
                  <a:latin typeface="Cabin Medium"/>
                  <a:ea typeface="Cabin Medium"/>
                  <a:cs typeface="Cabin Medium"/>
                  <a:sym typeface="Cabin Medium"/>
                </a:endParaRPr>
              </a:p>
            </p:txBody>
          </p:sp>
          <p:sp>
            <p:nvSpPr>
              <p:cNvPr id="9" name="Google Shape;525;p50">
                <a:extLst>
                  <a:ext uri="{FF2B5EF4-FFF2-40B4-BE49-F238E27FC236}">
                    <a16:creationId xmlns:a16="http://schemas.microsoft.com/office/drawing/2014/main" id="{7F269C78-FA8F-F5AF-7D74-90071312EFB2}"/>
                  </a:ext>
                </a:extLst>
              </p:cNvPr>
              <p:cNvSpPr txBox="1">
                <a:spLocks/>
              </p:cNvSpPr>
              <p:nvPr/>
            </p:nvSpPr>
            <p:spPr>
              <a:xfrm>
                <a:off x="7013693" y="3154014"/>
                <a:ext cx="1218362" cy="236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grpSp>
        <p:nvGrpSpPr>
          <p:cNvPr id="10" name="Group 9">
            <a:extLst>
              <a:ext uri="{FF2B5EF4-FFF2-40B4-BE49-F238E27FC236}">
                <a16:creationId xmlns:a16="http://schemas.microsoft.com/office/drawing/2014/main" id="{E776DCDC-3AEF-1903-42CB-9F0F36C8B84A}"/>
              </a:ext>
            </a:extLst>
          </p:cNvPr>
          <p:cNvGrpSpPr/>
          <p:nvPr/>
        </p:nvGrpSpPr>
        <p:grpSpPr>
          <a:xfrm>
            <a:off x="-107451" y="1903227"/>
            <a:ext cx="2536728" cy="1159159"/>
            <a:chOff x="4665354" y="1852381"/>
            <a:chExt cx="1751277" cy="1185368"/>
          </a:xfrm>
        </p:grpSpPr>
        <p:sp>
          <p:nvSpPr>
            <p:cNvPr id="11" name="Rectangle: Rounded Corners 10">
              <a:extLst>
                <a:ext uri="{FF2B5EF4-FFF2-40B4-BE49-F238E27FC236}">
                  <a16:creationId xmlns:a16="http://schemas.microsoft.com/office/drawing/2014/main" id="{C809D68D-D2A5-D0FF-69E5-F47E6EC824D8}"/>
                </a:ext>
              </a:extLst>
            </p:cNvPr>
            <p:cNvSpPr/>
            <p:nvPr/>
          </p:nvSpPr>
          <p:spPr>
            <a:xfrm>
              <a:off x="4733065" y="1852381"/>
              <a:ext cx="1615858" cy="1185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3F6AC098-67A5-3742-0BED-3710D5C6F0A4}"/>
                </a:ext>
              </a:extLst>
            </p:cNvPr>
            <p:cNvGrpSpPr/>
            <p:nvPr/>
          </p:nvGrpSpPr>
          <p:grpSpPr>
            <a:xfrm>
              <a:off x="4665354" y="1866609"/>
              <a:ext cx="1751277" cy="739745"/>
              <a:chOff x="6747235" y="3154014"/>
              <a:chExt cx="1751277" cy="739745"/>
            </a:xfrm>
          </p:grpSpPr>
          <p:sp>
            <p:nvSpPr>
              <p:cNvPr id="13" name="TextBox 12">
                <a:extLst>
                  <a:ext uri="{FF2B5EF4-FFF2-40B4-BE49-F238E27FC236}">
                    <a16:creationId xmlns:a16="http://schemas.microsoft.com/office/drawing/2014/main" id="{F7DE34A1-7844-C93E-BA49-26DF913491B9}"/>
                  </a:ext>
                </a:extLst>
              </p:cNvPr>
              <p:cNvSpPr txBox="1"/>
              <p:nvPr/>
            </p:nvSpPr>
            <p:spPr>
              <a:xfrm>
                <a:off x="6747235" y="3468860"/>
                <a:ext cx="1751277" cy="424899"/>
              </a:xfrm>
              <a:prstGeom prst="rect">
                <a:avLst/>
              </a:prstGeom>
              <a:noFill/>
            </p:spPr>
            <p:txBody>
              <a:bodyPr wrap="square">
                <a:spAutoFit/>
              </a:bodyPr>
              <a:lstStyle/>
              <a:p>
                <a:pPr lvl="0" algn="ctr" rtl="0">
                  <a:spcBef>
                    <a:spcPts val="0"/>
                  </a:spcBef>
                  <a:spcAft>
                    <a:spcPts val="0"/>
                  </a:spcAft>
                </a:pPr>
                <a:r>
                  <a:rPr lang="en-GB" sz="900" b="1" dirty="0">
                    <a:solidFill>
                      <a:srgbClr val="0070C0"/>
                    </a:solidFill>
                    <a:latin typeface="Cabin Medium"/>
                    <a:ea typeface="Cabin Medium"/>
                    <a:cs typeface="Cabin Medium"/>
                    <a:sym typeface="Cabin Medium"/>
                  </a:rPr>
                  <a:t>Although the member ratio is low among those top 17 high usage start stations in ‘Sunrise’ period, In overall, the member ratio in ‘Sunrise’ period is much higher than the average ratio.</a:t>
                </a:r>
                <a:endParaRPr lang="en-GB" sz="900" b="1" dirty="0">
                  <a:solidFill>
                    <a:schemeClr val="bg1"/>
                  </a:solidFill>
                  <a:latin typeface="Cabin Medium"/>
                  <a:ea typeface="Cabin Medium"/>
                  <a:cs typeface="Cabin Medium"/>
                  <a:sym typeface="Cabin Medium"/>
                </a:endParaRPr>
              </a:p>
            </p:txBody>
          </p:sp>
          <p:sp>
            <p:nvSpPr>
              <p:cNvPr id="15" name="Google Shape;525;p50">
                <a:extLst>
                  <a:ext uri="{FF2B5EF4-FFF2-40B4-BE49-F238E27FC236}">
                    <a16:creationId xmlns:a16="http://schemas.microsoft.com/office/drawing/2014/main" id="{0DA3F4C2-5BB6-1A14-46C3-A089809E5FAF}"/>
                  </a:ext>
                </a:extLst>
              </p:cNvPr>
              <p:cNvSpPr txBox="1">
                <a:spLocks/>
              </p:cNvSpPr>
              <p:nvPr/>
            </p:nvSpPr>
            <p:spPr>
              <a:xfrm>
                <a:off x="7013693" y="3154014"/>
                <a:ext cx="1218362" cy="236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grpSp>
      <p:sp>
        <p:nvSpPr>
          <p:cNvPr id="16" name="Rectangle 15">
            <a:extLst>
              <a:ext uri="{FF2B5EF4-FFF2-40B4-BE49-F238E27FC236}">
                <a16:creationId xmlns:a16="http://schemas.microsoft.com/office/drawing/2014/main" id="{3E3F37BD-2C06-3DE7-7153-58425AB3BB27}"/>
              </a:ext>
            </a:extLst>
          </p:cNvPr>
          <p:cNvSpPr/>
          <p:nvPr/>
        </p:nvSpPr>
        <p:spPr>
          <a:xfrm>
            <a:off x="4275960" y="3297456"/>
            <a:ext cx="2137986" cy="8590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051992E1-0ABA-7EB4-C44F-724B41F29A15}"/>
              </a:ext>
            </a:extLst>
          </p:cNvPr>
          <p:cNvCxnSpPr/>
          <p:nvPr/>
        </p:nvCxnSpPr>
        <p:spPr>
          <a:xfrm>
            <a:off x="6432016" y="3759631"/>
            <a:ext cx="363775" cy="69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8C5F71-D3CC-3788-BEF9-0FB100158EF4}"/>
              </a:ext>
            </a:extLst>
          </p:cNvPr>
          <p:cNvGrpSpPr/>
          <p:nvPr/>
        </p:nvGrpSpPr>
        <p:grpSpPr>
          <a:xfrm>
            <a:off x="2802623" y="3464051"/>
            <a:ext cx="6271099" cy="424629"/>
            <a:chOff x="1906064" y="1866609"/>
            <a:chExt cx="4244110" cy="425678"/>
          </a:xfrm>
        </p:grpSpPr>
        <p:sp>
          <p:nvSpPr>
            <p:cNvPr id="20" name="Rectangle: Rounded Corners 19">
              <a:extLst>
                <a:ext uri="{FF2B5EF4-FFF2-40B4-BE49-F238E27FC236}">
                  <a16:creationId xmlns:a16="http://schemas.microsoft.com/office/drawing/2014/main" id="{A40EFE9D-98A9-C025-0482-DF96C362E5EF}"/>
                </a:ext>
              </a:extLst>
            </p:cNvPr>
            <p:cNvSpPr/>
            <p:nvPr/>
          </p:nvSpPr>
          <p:spPr>
            <a:xfrm>
              <a:off x="1906064" y="1875756"/>
              <a:ext cx="902464" cy="4165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4A84D"/>
                  </a:solidFill>
                </a:rPr>
                <a:t>Number of casual user</a:t>
              </a:r>
            </a:p>
          </p:txBody>
        </p:sp>
        <p:sp>
          <p:nvSpPr>
            <p:cNvPr id="23" name="Google Shape;525;p50">
              <a:extLst>
                <a:ext uri="{FF2B5EF4-FFF2-40B4-BE49-F238E27FC236}">
                  <a16:creationId xmlns:a16="http://schemas.microsoft.com/office/drawing/2014/main" id="{9AE5245B-5B0D-4531-73D4-FFFDD47B7A4A}"/>
                </a:ext>
              </a:extLst>
            </p:cNvPr>
            <p:cNvSpPr txBox="1">
              <a:spLocks/>
            </p:cNvSpPr>
            <p:nvPr/>
          </p:nvSpPr>
          <p:spPr>
            <a:xfrm>
              <a:off x="4931812" y="1866609"/>
              <a:ext cx="1218362" cy="236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Cabin"/>
                <a:buNone/>
                <a:defRPr sz="1600" b="1" i="0" u="none" strike="noStrike" cap="none">
                  <a:solidFill>
                    <a:schemeClr val="lt1"/>
                  </a:solidFill>
                  <a:latin typeface="Lora"/>
                  <a:ea typeface="Lora"/>
                  <a:cs typeface="Lora"/>
                  <a:sym typeface="Lora"/>
                </a:defRPr>
              </a:lvl1pPr>
              <a:lvl2pPr marL="914400" marR="0" lvl="1" indent="-317500" algn="l" rtl="0">
                <a:lnSpc>
                  <a:spcPct val="115000"/>
                </a:lnSpc>
                <a:spcBef>
                  <a:spcPts val="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2pPr>
              <a:lvl3pPr marL="1371600" marR="0" lvl="2"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3pPr>
              <a:lvl4pPr marL="1828800" marR="0" lvl="3"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4pPr>
              <a:lvl5pPr marL="2286000" marR="0" lvl="4"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5pPr>
              <a:lvl6pPr marL="2743200" marR="0" lvl="5"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6pPr>
              <a:lvl7pPr marL="3200400" marR="0" lvl="6"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7pPr>
              <a:lvl8pPr marL="3657600" marR="0" lvl="7" indent="-317500" algn="l" rtl="0">
                <a:lnSpc>
                  <a:spcPct val="115000"/>
                </a:lnSpc>
                <a:spcBef>
                  <a:spcPts val="1600"/>
                </a:spcBef>
                <a:spcAft>
                  <a:spcPts val="0"/>
                </a:spcAft>
                <a:buClr>
                  <a:schemeClr val="dk2"/>
                </a:buClr>
                <a:buSzPts val="1400"/>
                <a:buFont typeface="Cabin"/>
                <a:buNone/>
                <a:defRPr sz="1400" b="0" i="0" u="none" strike="noStrike" cap="none">
                  <a:solidFill>
                    <a:schemeClr val="dk2"/>
                  </a:solidFill>
                  <a:latin typeface="Cabin"/>
                  <a:ea typeface="Cabin"/>
                  <a:cs typeface="Cabin"/>
                  <a:sym typeface="Cabin"/>
                </a:defRPr>
              </a:lvl8pPr>
              <a:lvl9pPr marL="4114800" marR="0" lvl="8" indent="-317500" algn="l" rtl="0">
                <a:lnSpc>
                  <a:spcPct val="115000"/>
                </a:lnSpc>
                <a:spcBef>
                  <a:spcPts val="1600"/>
                </a:spcBef>
                <a:spcAft>
                  <a:spcPts val="1600"/>
                </a:spcAft>
                <a:buClr>
                  <a:schemeClr val="dk2"/>
                </a:buClr>
                <a:buSzPts val="1400"/>
                <a:buFont typeface="Cabin"/>
                <a:buNone/>
                <a:defRPr sz="1400" b="0" i="0" u="none" strike="noStrike" cap="none">
                  <a:solidFill>
                    <a:schemeClr val="dk2"/>
                  </a:solidFill>
                  <a:latin typeface="Cabin"/>
                  <a:ea typeface="Cabin"/>
                  <a:cs typeface="Cabin"/>
                  <a:sym typeface="Cabin"/>
                </a:defRPr>
              </a:lvl9pPr>
            </a:lstStyle>
            <a:p>
              <a:pPr marL="0" indent="0">
                <a:buClr>
                  <a:schemeClr val="dk1"/>
                </a:buClr>
                <a:buSzPts val="1100"/>
                <a:buFont typeface="Arial"/>
                <a:buNone/>
              </a:pPr>
              <a:r>
                <a:rPr lang="en-GB" sz="1400" u="sng" dirty="0">
                  <a:solidFill>
                    <a:srgbClr val="3F95A4"/>
                  </a:solidFill>
                </a:rPr>
                <a:t>Highlight</a:t>
              </a:r>
            </a:p>
          </p:txBody>
        </p:sp>
      </p:grpSp>
    </p:spTree>
    <p:extLst>
      <p:ext uri="{BB962C8B-B14F-4D97-AF65-F5344CB8AC3E}">
        <p14:creationId xmlns:p14="http://schemas.microsoft.com/office/powerpoint/2010/main" val="280621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cxnSp>
        <p:nvCxnSpPr>
          <p:cNvPr id="869" name="Google Shape;869;p56"/>
          <p:cNvCxnSpPr>
            <a:cxnSpLocks/>
            <a:endCxn id="863" idx="0"/>
          </p:cNvCxnSpPr>
          <p:nvPr/>
        </p:nvCxnSpPr>
        <p:spPr>
          <a:xfrm>
            <a:off x="2082235" y="2339782"/>
            <a:ext cx="130462" cy="1602600"/>
          </a:xfrm>
          <a:prstGeom prst="straightConnector1">
            <a:avLst/>
          </a:prstGeom>
          <a:noFill/>
          <a:ln w="38100" cap="flat" cmpd="sng">
            <a:solidFill>
              <a:schemeClr val="lt2"/>
            </a:solidFill>
            <a:prstDash val="dot"/>
            <a:round/>
            <a:headEnd type="none" w="med" len="med"/>
            <a:tailEnd type="none" w="med" len="med"/>
          </a:ln>
        </p:spPr>
      </p:cxnSp>
      <p:cxnSp>
        <p:nvCxnSpPr>
          <p:cNvPr id="870" name="Google Shape;870;p56"/>
          <p:cNvCxnSpPr/>
          <p:nvPr/>
        </p:nvCxnSpPr>
        <p:spPr>
          <a:xfrm>
            <a:off x="6938487" y="2350875"/>
            <a:ext cx="0" cy="1602600"/>
          </a:xfrm>
          <a:prstGeom prst="straightConnector1">
            <a:avLst/>
          </a:prstGeom>
          <a:noFill/>
          <a:ln w="38100" cap="flat" cmpd="sng">
            <a:solidFill>
              <a:schemeClr val="lt2"/>
            </a:solidFill>
            <a:prstDash val="dot"/>
            <a:round/>
            <a:headEnd type="none" w="med" len="med"/>
            <a:tailEnd type="none" w="med" len="med"/>
          </a:ln>
        </p:spPr>
      </p:cxnSp>
      <p:grpSp>
        <p:nvGrpSpPr>
          <p:cNvPr id="838" name="Google Shape;838;p56"/>
          <p:cNvGrpSpPr/>
          <p:nvPr/>
        </p:nvGrpSpPr>
        <p:grpSpPr>
          <a:xfrm>
            <a:off x="3802188" y="2074262"/>
            <a:ext cx="1458953" cy="2259511"/>
            <a:chOff x="3802188" y="2074262"/>
            <a:chExt cx="1458953" cy="2259511"/>
          </a:xfrm>
        </p:grpSpPr>
        <p:grpSp>
          <p:nvGrpSpPr>
            <p:cNvPr id="839" name="Google Shape;839;p56"/>
            <p:cNvGrpSpPr/>
            <p:nvPr/>
          </p:nvGrpSpPr>
          <p:grpSpPr>
            <a:xfrm rot="5400000" flipH="1">
              <a:off x="3540220" y="2336230"/>
              <a:ext cx="1982888" cy="1458953"/>
              <a:chOff x="1356491" y="3305631"/>
              <a:chExt cx="1690874" cy="1244097"/>
            </a:xfrm>
          </p:grpSpPr>
          <p:sp>
            <p:nvSpPr>
              <p:cNvPr id="840" name="Google Shape;840;p56"/>
              <p:cNvSpPr/>
              <p:nvPr/>
            </p:nvSpPr>
            <p:spPr>
              <a:xfrm>
                <a:off x="1573149" y="3472119"/>
                <a:ext cx="1011575" cy="1063633"/>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1356491" y="4360667"/>
                <a:ext cx="180522" cy="189061"/>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6"/>
              <p:cNvSpPr/>
              <p:nvPr/>
            </p:nvSpPr>
            <p:spPr>
              <a:xfrm>
                <a:off x="2811490" y="3486985"/>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6"/>
              <p:cNvSpPr/>
              <p:nvPr/>
            </p:nvSpPr>
            <p:spPr>
              <a:xfrm>
                <a:off x="2717994" y="3938490"/>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6"/>
            <p:cNvSpPr/>
            <p:nvPr/>
          </p:nvSpPr>
          <p:spPr>
            <a:xfrm rot="5400000" flipH="1">
              <a:off x="4161488" y="4070370"/>
              <a:ext cx="276611" cy="250196"/>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6" name="Google Shape;846;p56"/>
          <p:cNvCxnSpPr/>
          <p:nvPr/>
        </p:nvCxnSpPr>
        <p:spPr>
          <a:xfrm rot="10800000">
            <a:off x="2927457" y="3160125"/>
            <a:ext cx="3268800" cy="0"/>
          </a:xfrm>
          <a:prstGeom prst="straightConnector1">
            <a:avLst/>
          </a:prstGeom>
          <a:noFill/>
          <a:ln w="38100" cap="flat" cmpd="sng">
            <a:solidFill>
              <a:schemeClr val="lt2"/>
            </a:solidFill>
            <a:prstDash val="dot"/>
            <a:round/>
            <a:headEnd type="none" w="med" len="med"/>
            <a:tailEnd type="none" w="med" len="med"/>
          </a:ln>
        </p:spPr>
      </p:cxnSp>
      <p:grpSp>
        <p:nvGrpSpPr>
          <p:cNvPr id="847" name="Google Shape;847;p56"/>
          <p:cNvGrpSpPr/>
          <p:nvPr/>
        </p:nvGrpSpPr>
        <p:grpSpPr>
          <a:xfrm flipH="1">
            <a:off x="1288192" y="2679538"/>
            <a:ext cx="1154479" cy="961175"/>
            <a:chOff x="1573150" y="3305631"/>
            <a:chExt cx="1659450" cy="1381594"/>
          </a:xfrm>
        </p:grpSpPr>
        <p:sp>
          <p:nvSpPr>
            <p:cNvPr id="848" name="Google Shape;848;p56"/>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6"/>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6"/>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6"/>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6"/>
          <p:cNvGrpSpPr/>
          <p:nvPr/>
        </p:nvGrpSpPr>
        <p:grpSpPr>
          <a:xfrm>
            <a:off x="6560591" y="2679538"/>
            <a:ext cx="1154479" cy="961175"/>
            <a:chOff x="1573150" y="3305631"/>
            <a:chExt cx="1659450" cy="1381594"/>
          </a:xfrm>
        </p:grpSpPr>
        <p:sp>
          <p:nvSpPr>
            <p:cNvPr id="854" name="Google Shape;854;p56"/>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6"/>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56"/>
          <p:cNvSpPr txBox="1">
            <a:spLocks noGrp="1"/>
          </p:cNvSpPr>
          <p:nvPr>
            <p:ph type="title"/>
          </p:nvPr>
        </p:nvSpPr>
        <p:spPr>
          <a:xfrm>
            <a:off x="3239660" y="531950"/>
            <a:ext cx="26805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Insight Summary</a:t>
            </a:r>
            <a:endParaRPr sz="2400" dirty="0"/>
          </a:p>
        </p:txBody>
      </p:sp>
      <p:sp>
        <p:nvSpPr>
          <p:cNvPr id="860" name="Google Shape;860;p56"/>
          <p:cNvSpPr txBox="1">
            <a:spLocks noGrp="1"/>
          </p:cNvSpPr>
          <p:nvPr>
            <p:ph type="title" idx="4294967295"/>
          </p:nvPr>
        </p:nvSpPr>
        <p:spPr>
          <a:xfrm>
            <a:off x="3616480" y="2917250"/>
            <a:ext cx="1622700" cy="6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GOAL </a:t>
            </a:r>
            <a:endParaRPr sz="2400" dirty="0"/>
          </a:p>
        </p:txBody>
      </p:sp>
      <p:sp>
        <p:nvSpPr>
          <p:cNvPr id="861" name="Google Shape;861;p56"/>
          <p:cNvSpPr txBox="1"/>
          <p:nvPr/>
        </p:nvSpPr>
        <p:spPr>
          <a:xfrm>
            <a:off x="1282675" y="2970825"/>
            <a:ext cx="1622700" cy="37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rgbClr val="002060"/>
                </a:solidFill>
                <a:latin typeface="Lora"/>
                <a:ea typeface="Lora"/>
                <a:cs typeface="Lora"/>
                <a:sym typeface="Lora"/>
              </a:rPr>
              <a:t>Peak Hour Ratio</a:t>
            </a:r>
            <a:endParaRPr sz="1600" b="1" dirty="0">
              <a:solidFill>
                <a:srgbClr val="002060"/>
              </a:solidFill>
              <a:latin typeface="Lora"/>
              <a:ea typeface="Lora"/>
              <a:cs typeface="Lora"/>
              <a:sym typeface="Lora"/>
            </a:endParaRPr>
          </a:p>
        </p:txBody>
      </p:sp>
      <p:sp>
        <p:nvSpPr>
          <p:cNvPr id="862" name="Google Shape;862;p56"/>
          <p:cNvSpPr txBox="1"/>
          <p:nvPr/>
        </p:nvSpPr>
        <p:spPr>
          <a:xfrm>
            <a:off x="6174087" y="2970825"/>
            <a:ext cx="1622700" cy="378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b="1" dirty="0">
                <a:solidFill>
                  <a:srgbClr val="002060"/>
                </a:solidFill>
                <a:latin typeface="Lora"/>
                <a:ea typeface="Lora"/>
                <a:cs typeface="Lora"/>
                <a:sym typeface="Lora"/>
              </a:rPr>
              <a:t>Potential  Start Stations</a:t>
            </a:r>
            <a:endParaRPr sz="1600" b="1" dirty="0">
              <a:solidFill>
                <a:srgbClr val="002060"/>
              </a:solidFill>
              <a:latin typeface="Lora"/>
              <a:ea typeface="Lora"/>
              <a:cs typeface="Lora"/>
              <a:sym typeface="Lora"/>
            </a:endParaRPr>
          </a:p>
        </p:txBody>
      </p:sp>
      <p:sp>
        <p:nvSpPr>
          <p:cNvPr id="863" name="Google Shape;863;p56"/>
          <p:cNvSpPr txBox="1"/>
          <p:nvPr/>
        </p:nvSpPr>
        <p:spPr>
          <a:xfrm>
            <a:off x="1052634" y="3942382"/>
            <a:ext cx="2320125" cy="5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3F95A4"/>
                </a:solidFill>
                <a:latin typeface="Cabin Medium"/>
                <a:ea typeface="Cabin Medium"/>
                <a:cs typeface="Cabin Medium"/>
                <a:sym typeface="Cabin Medium"/>
              </a:rPr>
              <a:t>Focusing </a:t>
            </a:r>
            <a:r>
              <a:rPr lang="en" b="1" dirty="0">
                <a:solidFill>
                  <a:schemeClr val="lt1"/>
                </a:solidFill>
                <a:latin typeface="Cabin Medium"/>
                <a:ea typeface="Cabin Medium"/>
                <a:cs typeface="Cabin Medium"/>
                <a:sym typeface="Cabin Medium"/>
              </a:rPr>
              <a:t>on the second peak period at </a:t>
            </a:r>
            <a:r>
              <a:rPr lang="en" b="1" dirty="0">
                <a:solidFill>
                  <a:srgbClr val="3F95A4"/>
                </a:solidFill>
                <a:latin typeface="Cabin Medium"/>
                <a:ea typeface="Cabin Medium"/>
                <a:cs typeface="Cabin Medium"/>
                <a:sym typeface="Cabin Medium"/>
              </a:rPr>
              <a:t>‘Dusk’ period</a:t>
            </a:r>
            <a:endParaRPr b="1" dirty="0">
              <a:solidFill>
                <a:srgbClr val="3F95A4"/>
              </a:solidFill>
              <a:latin typeface="Cabin Medium"/>
              <a:ea typeface="Cabin Medium"/>
              <a:cs typeface="Cabin Medium"/>
              <a:sym typeface="Cabin Medium"/>
            </a:endParaRPr>
          </a:p>
        </p:txBody>
      </p:sp>
      <p:sp>
        <p:nvSpPr>
          <p:cNvPr id="865" name="Google Shape;865;p56"/>
          <p:cNvSpPr txBox="1"/>
          <p:nvPr/>
        </p:nvSpPr>
        <p:spPr>
          <a:xfrm>
            <a:off x="918003" y="1762270"/>
            <a:ext cx="2552056" cy="5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Cabin Medium"/>
                <a:ea typeface="Cabin Medium"/>
                <a:cs typeface="Cabin Medium"/>
                <a:sym typeface="Cabin Medium"/>
              </a:rPr>
              <a:t>Member ratio in </a:t>
            </a:r>
            <a:r>
              <a:rPr lang="en" b="1" dirty="0">
                <a:solidFill>
                  <a:srgbClr val="3F95A4"/>
                </a:solidFill>
                <a:latin typeface="Cabin Medium"/>
                <a:ea typeface="Cabin Medium"/>
                <a:cs typeface="Cabin Medium"/>
                <a:sym typeface="Cabin Medium"/>
              </a:rPr>
              <a:t>‘Sunrise’ </a:t>
            </a:r>
            <a:r>
              <a:rPr lang="en" b="1" dirty="0">
                <a:solidFill>
                  <a:schemeClr val="lt1"/>
                </a:solidFill>
                <a:latin typeface="Cabin Medium"/>
                <a:ea typeface="Cabin Medium"/>
                <a:cs typeface="Cabin Medium"/>
                <a:sym typeface="Cabin Medium"/>
              </a:rPr>
              <a:t>period is almost at a </a:t>
            </a:r>
            <a:r>
              <a:rPr lang="en-GB" b="1" dirty="0">
                <a:solidFill>
                  <a:srgbClr val="3F95A4"/>
                </a:solidFill>
                <a:latin typeface="Cabin Medium"/>
                <a:ea typeface="Cabin Medium"/>
                <a:cs typeface="Cabin Medium"/>
                <a:sym typeface="Cabin Medium"/>
              </a:rPr>
              <a:t>saturation status</a:t>
            </a:r>
            <a:endParaRPr b="1" dirty="0">
              <a:solidFill>
                <a:srgbClr val="3F95A4"/>
              </a:solidFill>
              <a:latin typeface="Cabin Medium"/>
              <a:ea typeface="Cabin Medium"/>
              <a:cs typeface="Cabin Medium"/>
              <a:sym typeface="Cabin Medium"/>
            </a:endParaRPr>
          </a:p>
        </p:txBody>
      </p:sp>
      <p:sp>
        <p:nvSpPr>
          <p:cNvPr id="867" name="Google Shape;867;p56"/>
          <p:cNvSpPr txBox="1"/>
          <p:nvPr/>
        </p:nvSpPr>
        <p:spPr>
          <a:xfrm>
            <a:off x="5955837" y="1763771"/>
            <a:ext cx="2059200" cy="5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lt1"/>
                </a:solidFill>
                <a:latin typeface="Cabin Medium"/>
                <a:ea typeface="Cabin Medium"/>
                <a:cs typeface="Cabin Medium"/>
                <a:sym typeface="Cabin Medium"/>
              </a:rPr>
              <a:t>Among the </a:t>
            </a:r>
            <a:r>
              <a:rPr lang="en-GB" b="1" dirty="0">
                <a:solidFill>
                  <a:srgbClr val="3F95A4"/>
                </a:solidFill>
                <a:latin typeface="Cabin Medium"/>
                <a:ea typeface="Cabin Medium"/>
                <a:cs typeface="Cabin Medium"/>
                <a:sym typeface="Cabin Medium"/>
              </a:rPr>
              <a:t>high usage start stations</a:t>
            </a:r>
            <a:r>
              <a:rPr lang="en-GB" b="1" dirty="0">
                <a:solidFill>
                  <a:schemeClr val="lt1"/>
                </a:solidFill>
                <a:latin typeface="Cabin Medium"/>
                <a:ea typeface="Cabin Medium"/>
                <a:cs typeface="Cabin Medium"/>
                <a:sym typeface="Cabin Medium"/>
              </a:rPr>
              <a:t>, most of them are </a:t>
            </a:r>
            <a:r>
              <a:rPr lang="en-GB" b="1" dirty="0">
                <a:solidFill>
                  <a:srgbClr val="3F95A4"/>
                </a:solidFill>
                <a:latin typeface="Cabin Medium"/>
                <a:ea typeface="Cabin Medium"/>
                <a:cs typeface="Cabin Medium"/>
                <a:sym typeface="Cabin Medium"/>
              </a:rPr>
              <a:t>potentials</a:t>
            </a:r>
            <a:endParaRPr b="1" dirty="0">
              <a:solidFill>
                <a:srgbClr val="3F95A4"/>
              </a:solidFill>
              <a:latin typeface="Cabin Medium"/>
              <a:ea typeface="Cabin Medium"/>
              <a:cs typeface="Cabin Medium"/>
              <a:sym typeface="Cabin Medium"/>
            </a:endParaRPr>
          </a:p>
        </p:txBody>
      </p:sp>
      <p:sp>
        <p:nvSpPr>
          <p:cNvPr id="868" name="Google Shape;868;p56"/>
          <p:cNvSpPr txBox="1"/>
          <p:nvPr/>
        </p:nvSpPr>
        <p:spPr>
          <a:xfrm>
            <a:off x="5761580" y="3941414"/>
            <a:ext cx="2447713" cy="58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Cabin Medium"/>
                <a:ea typeface="Cabin Medium"/>
                <a:cs typeface="Cabin Medium"/>
                <a:sym typeface="Cabin Medium"/>
              </a:rPr>
              <a:t>Focusing on specific stations to </a:t>
            </a:r>
            <a:r>
              <a:rPr lang="en" b="1" dirty="0">
                <a:solidFill>
                  <a:srgbClr val="3F95A4"/>
                </a:solidFill>
                <a:latin typeface="Cabin Medium"/>
                <a:ea typeface="Cabin Medium"/>
                <a:cs typeface="Cabin Medium"/>
                <a:sym typeface="Cabin Medium"/>
              </a:rPr>
              <a:t>utilize the promotion ef</a:t>
            </a:r>
            <a:r>
              <a:rPr lang="en-GB" b="1" dirty="0">
                <a:solidFill>
                  <a:srgbClr val="3F95A4"/>
                </a:solidFill>
                <a:latin typeface="Cabin Medium"/>
                <a:ea typeface="Cabin Medium"/>
                <a:cs typeface="Cabin Medium"/>
                <a:sym typeface="Cabin Medium"/>
              </a:rPr>
              <a:t>f</a:t>
            </a:r>
            <a:r>
              <a:rPr lang="en" b="1" dirty="0">
                <a:solidFill>
                  <a:srgbClr val="3F95A4"/>
                </a:solidFill>
                <a:latin typeface="Cabin Medium"/>
                <a:ea typeface="Cabin Medium"/>
                <a:cs typeface="Cabin Medium"/>
                <a:sym typeface="Cabin Medium"/>
              </a:rPr>
              <a:t>ort</a:t>
            </a:r>
            <a:endParaRPr b="1" dirty="0">
              <a:solidFill>
                <a:srgbClr val="3F95A4"/>
              </a:solidFill>
              <a:latin typeface="Cabin Medium"/>
              <a:ea typeface="Cabin Medium"/>
              <a:cs typeface="Cabin Medium"/>
              <a:sym typeface="Cabin Medium"/>
            </a:endParaRPr>
          </a:p>
        </p:txBody>
      </p:sp>
      <p:pic>
        <p:nvPicPr>
          <p:cNvPr id="871" name="Google Shape;871;p56"/>
          <p:cNvPicPr preferRelativeResize="0"/>
          <p:nvPr/>
        </p:nvPicPr>
        <p:blipFill rotWithShape="1">
          <a:blip r:embed="rId3">
            <a:alphaModFix/>
          </a:blip>
          <a:srcRect r="54225" b="77254"/>
          <a:stretch/>
        </p:blipFill>
        <p:spPr>
          <a:xfrm>
            <a:off x="0" y="208"/>
            <a:ext cx="4185756" cy="1169852"/>
          </a:xfrm>
          <a:prstGeom prst="rect">
            <a:avLst/>
          </a:prstGeom>
          <a:noFill/>
          <a:ln>
            <a:noFill/>
          </a:ln>
        </p:spPr>
      </p:pic>
      <p:pic>
        <p:nvPicPr>
          <p:cNvPr id="872" name="Google Shape;872;p56"/>
          <p:cNvPicPr preferRelativeResize="0"/>
          <p:nvPr/>
        </p:nvPicPr>
        <p:blipFill rotWithShape="1">
          <a:blip r:embed="rId4">
            <a:alphaModFix/>
          </a:blip>
          <a:srcRect r="53716" b="68842"/>
          <a:stretch/>
        </p:blipFill>
        <p:spPr>
          <a:xfrm>
            <a:off x="475" y="0"/>
            <a:ext cx="4231824" cy="1602597"/>
          </a:xfrm>
          <a:prstGeom prst="rect">
            <a:avLst/>
          </a:prstGeom>
          <a:noFill/>
          <a:ln>
            <a:noFill/>
          </a:ln>
        </p:spPr>
      </p:pic>
      <p:pic>
        <p:nvPicPr>
          <p:cNvPr id="873" name="Google Shape;873;p56"/>
          <p:cNvPicPr preferRelativeResize="0"/>
          <p:nvPr/>
        </p:nvPicPr>
        <p:blipFill rotWithShape="1">
          <a:blip r:embed="rId4">
            <a:alphaModFix/>
          </a:blip>
          <a:srcRect l="55861" b="68842"/>
          <a:stretch/>
        </p:blipFill>
        <p:spPr>
          <a:xfrm>
            <a:off x="5143167" y="0"/>
            <a:ext cx="4035495" cy="1602597"/>
          </a:xfrm>
          <a:prstGeom prst="rect">
            <a:avLst/>
          </a:prstGeom>
          <a:noFill/>
          <a:ln>
            <a:noFill/>
          </a:ln>
        </p:spPr>
      </p:pic>
    </p:spTree>
    <p:extLst>
      <p:ext uri="{BB962C8B-B14F-4D97-AF65-F5344CB8AC3E}">
        <p14:creationId xmlns:p14="http://schemas.microsoft.com/office/powerpoint/2010/main" val="372102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idx="2"/>
          </p:nvPr>
        </p:nvSpPr>
        <p:spPr>
          <a:xfrm>
            <a:off x="743474" y="1749250"/>
            <a:ext cx="2358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270" name="Google Shape;270;p41"/>
          <p:cNvPicPr preferRelativeResize="0"/>
          <p:nvPr/>
        </p:nvPicPr>
        <p:blipFill rotWithShape="1">
          <a:blip r:embed="rId3">
            <a:alphaModFix/>
          </a:blip>
          <a:srcRect l="43946" r="14873"/>
          <a:stretch/>
        </p:blipFill>
        <p:spPr>
          <a:xfrm>
            <a:off x="5392000" y="0"/>
            <a:ext cx="3764978" cy="5143502"/>
          </a:xfrm>
          <a:prstGeom prst="rect">
            <a:avLst/>
          </a:prstGeom>
          <a:noFill/>
          <a:ln>
            <a:noFill/>
          </a:ln>
        </p:spPr>
      </p:pic>
      <p:sp>
        <p:nvSpPr>
          <p:cNvPr id="271" name="Google Shape;271;p41"/>
          <p:cNvSpPr txBox="1">
            <a:spLocks noGrp="1"/>
          </p:cNvSpPr>
          <p:nvPr>
            <p:ph type="title"/>
          </p:nvPr>
        </p:nvSpPr>
        <p:spPr>
          <a:xfrm>
            <a:off x="3325550" y="1696200"/>
            <a:ext cx="4028400" cy="2129400"/>
          </a:xfrm>
          <a:prstGeom prst="rect">
            <a:avLst/>
          </a:prstGeom>
        </p:spPr>
        <p:txBody>
          <a:bodyPr spcFirstLastPara="1" wrap="square" lIns="288000" tIns="91425" rIns="91425" bIns="731500" anchor="ctr" anchorCtr="0">
            <a:noAutofit/>
          </a:bodyPr>
          <a:lstStyle/>
          <a:p>
            <a:pPr marL="0" lvl="0" indent="0" algn="ctr" rtl="0">
              <a:spcBef>
                <a:spcPts val="0"/>
              </a:spcBef>
              <a:spcAft>
                <a:spcPts val="0"/>
              </a:spcAft>
              <a:buNone/>
            </a:pPr>
            <a:br>
              <a:rPr lang="en-GB" sz="3200" dirty="0"/>
            </a:br>
            <a:r>
              <a:rPr lang="en-GB" sz="3200" dirty="0"/>
              <a:t>Recommendation</a:t>
            </a:r>
          </a:p>
        </p:txBody>
      </p:sp>
    </p:spTree>
    <p:extLst>
      <p:ext uri="{BB962C8B-B14F-4D97-AF65-F5344CB8AC3E}">
        <p14:creationId xmlns:p14="http://schemas.microsoft.com/office/powerpoint/2010/main" val="311033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895847" y="486261"/>
            <a:ext cx="3992157"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t>Chicago: </a:t>
            </a:r>
            <a:br>
              <a:rPr lang="en-GB" sz="2400" dirty="0"/>
            </a:br>
            <a:r>
              <a:rPr lang="en-GB" sz="2000" dirty="0"/>
              <a:t>A Premier Bike-Friendly City</a:t>
            </a:r>
            <a:endParaRPr lang="en-GB" sz="2400" dirty="0"/>
          </a:p>
        </p:txBody>
      </p:sp>
      <p:pic>
        <p:nvPicPr>
          <p:cNvPr id="279" name="Google Shape;279;p42"/>
          <p:cNvPicPr preferRelativeResize="0"/>
          <p:nvPr/>
        </p:nvPicPr>
        <p:blipFill rotWithShape="1">
          <a:blip r:embed="rId3">
            <a:alphaModFix/>
          </a:blip>
          <a:srcRect r="77787" b="26313"/>
          <a:stretch/>
        </p:blipFill>
        <p:spPr>
          <a:xfrm>
            <a:off x="0" y="1"/>
            <a:ext cx="1347445" cy="2514600"/>
          </a:xfrm>
          <a:prstGeom prst="rect">
            <a:avLst/>
          </a:prstGeom>
          <a:noFill/>
          <a:ln>
            <a:noFill/>
          </a:ln>
        </p:spPr>
      </p:pic>
      <p:pic>
        <p:nvPicPr>
          <p:cNvPr id="280" name="Google Shape;280;p42"/>
          <p:cNvPicPr preferRelativeResize="0"/>
          <p:nvPr/>
        </p:nvPicPr>
        <p:blipFill rotWithShape="1">
          <a:blip r:embed="rId4">
            <a:alphaModFix/>
          </a:blip>
          <a:srcRect l="2135" t="-1600" r="48312" b="1600"/>
          <a:stretch/>
        </p:blipFill>
        <p:spPr>
          <a:xfrm flipH="1">
            <a:off x="5320845" y="0"/>
            <a:ext cx="3823155" cy="5143499"/>
          </a:xfrm>
          <a:prstGeom prst="rect">
            <a:avLst/>
          </a:prstGeom>
          <a:noFill/>
          <a:ln>
            <a:noFill/>
          </a:ln>
        </p:spPr>
      </p:pic>
      <p:pic>
        <p:nvPicPr>
          <p:cNvPr id="281" name="Google Shape;281;p42"/>
          <p:cNvPicPr preferRelativeResize="0"/>
          <p:nvPr/>
        </p:nvPicPr>
        <p:blipFill rotWithShape="1">
          <a:blip r:embed="rId5">
            <a:alphaModFix/>
          </a:blip>
          <a:srcRect r="77789" b="26324"/>
          <a:stretch/>
        </p:blipFill>
        <p:spPr>
          <a:xfrm>
            <a:off x="0" y="1"/>
            <a:ext cx="1196127" cy="2232212"/>
          </a:xfrm>
          <a:prstGeom prst="rect">
            <a:avLst/>
          </a:prstGeom>
          <a:noFill/>
          <a:ln>
            <a:noFill/>
          </a:ln>
        </p:spPr>
      </p:pic>
      <p:pic>
        <p:nvPicPr>
          <p:cNvPr id="282" name="Google Shape;282;p42"/>
          <p:cNvPicPr preferRelativeResize="0"/>
          <p:nvPr/>
        </p:nvPicPr>
        <p:blipFill rotWithShape="1">
          <a:blip r:embed="rId6">
            <a:alphaModFix/>
          </a:blip>
          <a:srcRect l="58520" r="-338" b="65612"/>
          <a:stretch/>
        </p:blipFill>
        <p:spPr>
          <a:xfrm>
            <a:off x="5320850" y="0"/>
            <a:ext cx="3899624" cy="1804123"/>
          </a:xfrm>
          <a:prstGeom prst="rect">
            <a:avLst/>
          </a:prstGeom>
          <a:noFill/>
          <a:ln>
            <a:noFill/>
          </a:ln>
        </p:spPr>
      </p:pic>
      <p:pic>
        <p:nvPicPr>
          <p:cNvPr id="283" name="Google Shape;283;p42"/>
          <p:cNvPicPr preferRelativeResize="0"/>
          <p:nvPr/>
        </p:nvPicPr>
        <p:blipFill rotWithShape="1">
          <a:blip r:embed="rId6">
            <a:alphaModFix/>
          </a:blip>
          <a:srcRect l="58520" t="74552" r="-338"/>
          <a:stretch/>
        </p:blipFill>
        <p:spPr>
          <a:xfrm>
            <a:off x="5320850" y="3834626"/>
            <a:ext cx="3823150" cy="1308875"/>
          </a:xfrm>
          <a:prstGeom prst="rect">
            <a:avLst/>
          </a:prstGeom>
          <a:noFill/>
          <a:ln>
            <a:noFill/>
          </a:ln>
        </p:spPr>
      </p:pic>
      <p:sp>
        <p:nvSpPr>
          <p:cNvPr id="2" name="Google Shape;307;p43">
            <a:extLst>
              <a:ext uri="{FF2B5EF4-FFF2-40B4-BE49-F238E27FC236}">
                <a16:creationId xmlns:a16="http://schemas.microsoft.com/office/drawing/2014/main" id="{6183C4BB-BC8A-1718-9A78-ADABF0477167}"/>
              </a:ext>
            </a:extLst>
          </p:cNvPr>
          <p:cNvSpPr txBox="1"/>
          <p:nvPr/>
        </p:nvSpPr>
        <p:spPr>
          <a:xfrm>
            <a:off x="1590262" y="1837266"/>
            <a:ext cx="2440422"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accent1">
                    <a:lumMod val="50000"/>
                  </a:schemeClr>
                </a:solidFill>
                <a:latin typeface="Lora"/>
                <a:ea typeface="Lora"/>
                <a:cs typeface="Lora"/>
                <a:sym typeface="Lora"/>
              </a:rPr>
              <a:t>Population and Significance</a:t>
            </a:r>
            <a:endParaRPr lang="en" sz="1600" b="1" dirty="0">
              <a:solidFill>
                <a:schemeClr val="accent1">
                  <a:lumMod val="50000"/>
                </a:schemeClr>
              </a:solidFill>
              <a:latin typeface="Lora"/>
              <a:ea typeface="Lora"/>
              <a:cs typeface="Lora"/>
              <a:sym typeface="Lora"/>
            </a:endParaRPr>
          </a:p>
        </p:txBody>
      </p:sp>
      <p:sp>
        <p:nvSpPr>
          <p:cNvPr id="5" name="Google Shape;310;p43">
            <a:extLst>
              <a:ext uri="{FF2B5EF4-FFF2-40B4-BE49-F238E27FC236}">
                <a16:creationId xmlns:a16="http://schemas.microsoft.com/office/drawing/2014/main" id="{363FE09D-E9F4-9696-DACA-B1C086C03CC5}"/>
              </a:ext>
            </a:extLst>
          </p:cNvPr>
          <p:cNvSpPr txBox="1"/>
          <p:nvPr/>
        </p:nvSpPr>
        <p:spPr>
          <a:xfrm>
            <a:off x="814395" y="2441521"/>
            <a:ext cx="3992156" cy="537900"/>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Third-most populous city</a:t>
            </a:r>
            <a:r>
              <a:rPr lang="en-GB" dirty="0">
                <a:solidFill>
                  <a:schemeClr val="accent6">
                    <a:lumMod val="75000"/>
                  </a:schemeClr>
                </a:solidFill>
                <a:latin typeface="Cabin Medium"/>
                <a:ea typeface="Cabin Medium"/>
                <a:cs typeface="Cabin Medium"/>
                <a:sym typeface="Cabin Medium"/>
              </a:rPr>
              <a:t> </a:t>
            </a:r>
            <a:r>
              <a:rPr lang="en-GB" dirty="0">
                <a:solidFill>
                  <a:schemeClr val="lt1"/>
                </a:solidFill>
                <a:latin typeface="Cabin Medium"/>
                <a:ea typeface="Cabin Medium"/>
                <a:cs typeface="Cabin Medium"/>
                <a:sym typeface="Cabin Medium"/>
              </a:rPr>
              <a:t>in the U.S.</a:t>
            </a:r>
          </a:p>
          <a:p>
            <a:pPr marL="285750" lvl="0" indent="-285750" algn="ctr" rtl="0">
              <a:spcBef>
                <a:spcPts val="0"/>
              </a:spcBef>
              <a:spcAft>
                <a:spcPts val="0"/>
              </a:spcAft>
              <a:buFont typeface="Wingdings" panose="05000000000000000000" pitchFamily="2" charset="2"/>
              <a:buChar char="Ø"/>
            </a:pPr>
            <a:r>
              <a:rPr lang="en-GB" dirty="0">
                <a:solidFill>
                  <a:schemeClr val="lt1"/>
                </a:solidFill>
                <a:latin typeface="Cabin Medium"/>
                <a:ea typeface="Cabin Medium"/>
                <a:cs typeface="Cabin Medium"/>
                <a:sym typeface="Cabin Medium"/>
              </a:rPr>
              <a:t>Major hub for transportation, technology, and culture.</a:t>
            </a:r>
          </a:p>
        </p:txBody>
      </p:sp>
      <p:sp>
        <p:nvSpPr>
          <p:cNvPr id="6" name="Google Shape;307;p43">
            <a:extLst>
              <a:ext uri="{FF2B5EF4-FFF2-40B4-BE49-F238E27FC236}">
                <a16:creationId xmlns:a16="http://schemas.microsoft.com/office/drawing/2014/main" id="{E1DEA0AA-4ABF-206C-2B3C-9FAB4630F062}"/>
              </a:ext>
            </a:extLst>
          </p:cNvPr>
          <p:cNvSpPr txBox="1"/>
          <p:nvPr/>
        </p:nvSpPr>
        <p:spPr>
          <a:xfrm>
            <a:off x="1590263" y="3288335"/>
            <a:ext cx="2440422"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accent1">
                    <a:lumMod val="50000"/>
                  </a:schemeClr>
                </a:solidFill>
                <a:latin typeface="Lora"/>
                <a:ea typeface="Lora"/>
                <a:cs typeface="Lora"/>
                <a:sym typeface="Lora"/>
              </a:rPr>
              <a:t>Commitment to Cycling</a:t>
            </a:r>
            <a:endParaRPr lang="en" sz="1600" b="1" dirty="0">
              <a:solidFill>
                <a:schemeClr val="accent1">
                  <a:lumMod val="50000"/>
                </a:schemeClr>
              </a:solidFill>
              <a:latin typeface="Lora"/>
              <a:ea typeface="Lora"/>
              <a:cs typeface="Lora"/>
              <a:sym typeface="Lora"/>
            </a:endParaRPr>
          </a:p>
        </p:txBody>
      </p:sp>
      <p:sp>
        <p:nvSpPr>
          <p:cNvPr id="7" name="Google Shape;310;p43">
            <a:extLst>
              <a:ext uri="{FF2B5EF4-FFF2-40B4-BE49-F238E27FC236}">
                <a16:creationId xmlns:a16="http://schemas.microsoft.com/office/drawing/2014/main" id="{5047E4C4-CC54-8D50-3E4D-725F9052026F}"/>
              </a:ext>
            </a:extLst>
          </p:cNvPr>
          <p:cNvSpPr txBox="1"/>
          <p:nvPr/>
        </p:nvSpPr>
        <p:spPr>
          <a:xfrm>
            <a:off x="814395" y="3951163"/>
            <a:ext cx="3992156" cy="5379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Ø"/>
            </a:pPr>
            <a:r>
              <a:rPr lang="en-GB" dirty="0">
                <a:solidFill>
                  <a:schemeClr val="lt1"/>
                </a:solidFill>
                <a:latin typeface="Cabin Medium"/>
                <a:ea typeface="Cabin Medium"/>
                <a:cs typeface="Cabin Medium"/>
                <a:sym typeface="Cabin Medium"/>
              </a:rPr>
              <a:t>Recognized consistently as </a:t>
            </a:r>
            <a:r>
              <a:rPr lang="en-GB" b="1" dirty="0">
                <a:solidFill>
                  <a:schemeClr val="accent6">
                    <a:lumMod val="75000"/>
                  </a:schemeClr>
                </a:solidFill>
                <a:latin typeface="Cabin Medium"/>
                <a:ea typeface="Cabin Medium"/>
                <a:cs typeface="Cabin Medium"/>
                <a:sym typeface="Cabin Medium"/>
              </a:rPr>
              <a:t>a top bike-friendly city</a:t>
            </a:r>
            <a:r>
              <a:rPr lang="en-GB" dirty="0">
                <a:solidFill>
                  <a:schemeClr val="lt1"/>
                </a:solidFill>
                <a:latin typeface="Cabin Medium"/>
                <a:ea typeface="Cabin Medium"/>
                <a:cs typeface="Cabin Medium"/>
                <a:sym typeface="Cabin Medium"/>
              </a:rPr>
              <a:t> in the U.S.</a:t>
            </a:r>
          </a:p>
        </p:txBody>
      </p:sp>
      <p:cxnSp>
        <p:nvCxnSpPr>
          <p:cNvPr id="9" name="Straight Connector 8">
            <a:extLst>
              <a:ext uri="{FF2B5EF4-FFF2-40B4-BE49-F238E27FC236}">
                <a16:creationId xmlns:a16="http://schemas.microsoft.com/office/drawing/2014/main" id="{788D317C-9F9D-6FC6-EC02-2B3E84800479}"/>
              </a:ext>
            </a:extLst>
          </p:cNvPr>
          <p:cNvCxnSpPr>
            <a:cxnSpLocks/>
          </p:cNvCxnSpPr>
          <p:nvPr/>
        </p:nvCxnSpPr>
        <p:spPr>
          <a:xfrm>
            <a:off x="1530521" y="3288335"/>
            <a:ext cx="3041479"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47"/>
          <p:cNvSpPr txBox="1">
            <a:spLocks noGrp="1"/>
          </p:cNvSpPr>
          <p:nvPr>
            <p:ph type="subTitle" idx="1"/>
          </p:nvPr>
        </p:nvSpPr>
        <p:spPr>
          <a:xfrm>
            <a:off x="1882236" y="1679325"/>
            <a:ext cx="5352000" cy="166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b="1" dirty="0">
                <a:solidFill>
                  <a:srgbClr val="0070C0"/>
                </a:solidFill>
              </a:rPr>
              <a:t>“Strategies to maximize the number of annual memberships by </a:t>
            </a:r>
            <a:br>
              <a:rPr lang="en-GB" sz="2600" b="1" dirty="0">
                <a:solidFill>
                  <a:srgbClr val="0070C0"/>
                </a:solidFill>
              </a:rPr>
            </a:br>
            <a:r>
              <a:rPr lang="en-GB" sz="2600" b="1" dirty="0">
                <a:solidFill>
                  <a:srgbClr val="0070C0"/>
                </a:solidFill>
              </a:rPr>
              <a:t>converting casual riders”</a:t>
            </a:r>
            <a:endParaRPr lang="en-GB" b="1" dirty="0">
              <a:solidFill>
                <a:srgbClr val="0070C0"/>
              </a:solidFill>
            </a:endParaRPr>
          </a:p>
        </p:txBody>
      </p:sp>
    </p:spTree>
    <p:extLst>
      <p:ext uri="{BB962C8B-B14F-4D97-AF65-F5344CB8AC3E}">
        <p14:creationId xmlns:p14="http://schemas.microsoft.com/office/powerpoint/2010/main" val="190221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6"/>
          <p:cNvSpPr txBox="1">
            <a:spLocks noGrp="1"/>
          </p:cNvSpPr>
          <p:nvPr>
            <p:ph type="title"/>
          </p:nvPr>
        </p:nvSpPr>
        <p:spPr>
          <a:xfrm>
            <a:off x="2105150" y="542525"/>
            <a:ext cx="49452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Marketing </a:t>
            </a:r>
            <a:r>
              <a:rPr lang="en-GB" sz="2400" b="1" dirty="0"/>
              <a:t>Strategies</a:t>
            </a:r>
            <a:br>
              <a:rPr lang="en-GB" sz="2400" b="1" dirty="0"/>
            </a:br>
            <a:r>
              <a:rPr lang="en-GB" sz="2400" b="1" dirty="0"/>
              <a:t>Focus</a:t>
            </a:r>
            <a:r>
              <a:rPr lang="en" sz="2400" dirty="0"/>
              <a:t> </a:t>
            </a:r>
            <a:endParaRPr sz="2400" dirty="0"/>
          </a:p>
        </p:txBody>
      </p:sp>
      <p:cxnSp>
        <p:nvCxnSpPr>
          <p:cNvPr id="377" name="Google Shape;377;p46"/>
          <p:cNvCxnSpPr/>
          <p:nvPr/>
        </p:nvCxnSpPr>
        <p:spPr>
          <a:xfrm flipH="1">
            <a:off x="4571280" y="2413304"/>
            <a:ext cx="2100" cy="378600"/>
          </a:xfrm>
          <a:prstGeom prst="straightConnector1">
            <a:avLst/>
          </a:prstGeom>
          <a:noFill/>
          <a:ln w="38100" cap="flat" cmpd="sng">
            <a:solidFill>
              <a:schemeClr val="accent1"/>
            </a:solidFill>
            <a:prstDash val="dot"/>
            <a:round/>
            <a:headEnd type="none" w="med" len="med"/>
            <a:tailEnd type="none" w="med" len="med"/>
          </a:ln>
        </p:spPr>
      </p:cxnSp>
      <p:cxnSp>
        <p:nvCxnSpPr>
          <p:cNvPr id="378" name="Google Shape;378;p46"/>
          <p:cNvCxnSpPr/>
          <p:nvPr/>
        </p:nvCxnSpPr>
        <p:spPr>
          <a:xfrm rot="10800000">
            <a:off x="2879057" y="3552584"/>
            <a:ext cx="707700" cy="4800"/>
          </a:xfrm>
          <a:prstGeom prst="straightConnector1">
            <a:avLst/>
          </a:prstGeom>
          <a:noFill/>
          <a:ln w="38100" cap="flat" cmpd="sng">
            <a:solidFill>
              <a:schemeClr val="accent1"/>
            </a:solidFill>
            <a:prstDash val="dot"/>
            <a:round/>
            <a:headEnd type="none" w="med" len="med"/>
            <a:tailEnd type="none" w="med" len="med"/>
          </a:ln>
        </p:spPr>
      </p:cxnSp>
      <p:cxnSp>
        <p:nvCxnSpPr>
          <p:cNvPr id="379" name="Google Shape;379;p46"/>
          <p:cNvCxnSpPr/>
          <p:nvPr/>
        </p:nvCxnSpPr>
        <p:spPr>
          <a:xfrm flipH="1">
            <a:off x="5487702" y="3517922"/>
            <a:ext cx="891000" cy="2700"/>
          </a:xfrm>
          <a:prstGeom prst="straightConnector1">
            <a:avLst/>
          </a:prstGeom>
          <a:noFill/>
          <a:ln w="38100" cap="flat" cmpd="sng">
            <a:solidFill>
              <a:schemeClr val="accent1"/>
            </a:solidFill>
            <a:prstDash val="dot"/>
            <a:round/>
            <a:headEnd type="none" w="med" len="med"/>
            <a:tailEnd type="none" w="med" len="med"/>
          </a:ln>
        </p:spPr>
      </p:cxnSp>
      <p:sp>
        <p:nvSpPr>
          <p:cNvPr id="384" name="Google Shape;384;p46"/>
          <p:cNvSpPr txBox="1">
            <a:spLocks noGrp="1"/>
          </p:cNvSpPr>
          <p:nvPr>
            <p:ph type="title" idx="3"/>
          </p:nvPr>
        </p:nvSpPr>
        <p:spPr>
          <a:xfrm>
            <a:off x="3123480" y="1967787"/>
            <a:ext cx="2895599" cy="4422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GB" dirty="0"/>
              <a:t>Right Peak Hours</a:t>
            </a:r>
          </a:p>
        </p:txBody>
      </p:sp>
      <p:sp>
        <p:nvSpPr>
          <p:cNvPr id="386" name="Google Shape;386;p46"/>
          <p:cNvSpPr txBox="1">
            <a:spLocks noGrp="1"/>
          </p:cNvSpPr>
          <p:nvPr>
            <p:ph type="title" idx="5"/>
          </p:nvPr>
        </p:nvSpPr>
        <p:spPr>
          <a:xfrm>
            <a:off x="6378702" y="3259663"/>
            <a:ext cx="2178144" cy="442200"/>
          </a:xfrm>
          <a:prstGeom prst="rect">
            <a:avLst/>
          </a:prstGeom>
        </p:spPr>
        <p:txBody>
          <a:bodyPr spcFirstLastPara="1" wrap="square" lIns="91425" tIns="91425" rIns="91425" bIns="91425" anchor="b" anchorCtr="0">
            <a:noAutofit/>
          </a:bodyPr>
          <a:lstStyle/>
          <a:p>
            <a:pPr algn="l"/>
            <a:r>
              <a:rPr lang="en-GB" dirty="0"/>
              <a:t>Right Weekday</a:t>
            </a:r>
          </a:p>
        </p:txBody>
      </p:sp>
      <p:pic>
        <p:nvPicPr>
          <p:cNvPr id="392" name="Google Shape;392;p46"/>
          <p:cNvPicPr preferRelativeResize="0"/>
          <p:nvPr/>
        </p:nvPicPr>
        <p:blipFill rotWithShape="1">
          <a:blip r:embed="rId3">
            <a:alphaModFix/>
          </a:blip>
          <a:srcRect t="21971" b="21965"/>
          <a:stretch/>
        </p:blipFill>
        <p:spPr>
          <a:xfrm>
            <a:off x="3344150" y="200"/>
            <a:ext cx="3207274" cy="1011524"/>
          </a:xfrm>
          <a:prstGeom prst="rect">
            <a:avLst/>
          </a:prstGeom>
          <a:noFill/>
          <a:ln>
            <a:noFill/>
          </a:ln>
        </p:spPr>
      </p:pic>
      <p:sp>
        <p:nvSpPr>
          <p:cNvPr id="3" name="Title 2">
            <a:extLst>
              <a:ext uri="{FF2B5EF4-FFF2-40B4-BE49-F238E27FC236}">
                <a16:creationId xmlns:a16="http://schemas.microsoft.com/office/drawing/2014/main" id="{49D78FB0-8519-4DB6-A7C8-7C925C2E22E4}"/>
              </a:ext>
            </a:extLst>
          </p:cNvPr>
          <p:cNvSpPr>
            <a:spLocks noGrp="1"/>
          </p:cNvSpPr>
          <p:nvPr>
            <p:ph type="title" idx="2"/>
          </p:nvPr>
        </p:nvSpPr>
        <p:spPr>
          <a:xfrm>
            <a:off x="1097718" y="3288763"/>
            <a:ext cx="2059200" cy="442200"/>
          </a:xfrm>
        </p:spPr>
        <p:txBody>
          <a:bodyPr/>
          <a:lstStyle/>
          <a:p>
            <a:r>
              <a:rPr lang="en-GB" dirty="0"/>
              <a:t>Right Stations</a:t>
            </a:r>
          </a:p>
        </p:txBody>
      </p:sp>
      <p:pic>
        <p:nvPicPr>
          <p:cNvPr id="8" name="Picture 2">
            <a:extLst>
              <a:ext uri="{FF2B5EF4-FFF2-40B4-BE49-F238E27FC236}">
                <a16:creationId xmlns:a16="http://schemas.microsoft.com/office/drawing/2014/main" id="{D7666846-5302-E498-FEAE-D08356675CF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556" b="94667" l="5778" r="95556">
                        <a14:foregroundMark x1="12889" y1="47111" x2="51111" y2="19556"/>
                        <a14:foregroundMark x1="12889" y1="32889" x2="37333" y2="16444"/>
                        <a14:foregroundMark x1="37333" y1="16444" x2="40889" y2="16444"/>
                        <a14:foregroundMark x1="61333" y1="12889" x2="82222" y2="42667"/>
                        <a14:foregroundMark x1="16889" y1="48000" x2="14667" y2="68000"/>
                        <a14:foregroundMark x1="10222" y1="37778" x2="5778" y2="64444"/>
                        <a14:foregroundMark x1="5778" y1="64444" x2="9778" y2="66667"/>
                        <a14:foregroundMark x1="36889" y1="41778" x2="50667" y2="61333"/>
                        <a14:foregroundMark x1="50667" y1="61333" x2="74667" y2="75111"/>
                        <a14:foregroundMark x1="74667" y1="75111" x2="77333" y2="41333"/>
                        <a14:foregroundMark x1="77333" y1="41333" x2="50222" y2="11111"/>
                        <a14:foregroundMark x1="50222" y1="11111" x2="58222" y2="9778"/>
                        <a14:foregroundMark x1="32444" y1="15556" x2="56000" y2="9333"/>
                        <a14:foregroundMark x1="56000" y1="9333" x2="72000" y2="26667"/>
                        <a14:foregroundMark x1="72000" y1="26667" x2="80000" y2="64889"/>
                        <a14:foregroundMark x1="80000" y1="64889" x2="47556" y2="86222"/>
                        <a14:foregroundMark x1="47556" y1="86222" x2="78667" y2="80889"/>
                        <a14:foregroundMark x1="78667" y1="80889" x2="91556" y2="44444"/>
                        <a14:foregroundMark x1="91556" y1="44444" x2="87111" y2="28444"/>
                        <a14:foregroundMark x1="42222" y1="5778" x2="53333" y2="3556"/>
                        <a14:foregroundMark x1="85333" y1="42667" x2="95556" y2="48444"/>
                        <a14:foregroundMark x1="53333" y1="88889" x2="49778" y2="94667"/>
                        <a14:foregroundMark x1="50222" y1="56000" x2="48444" y2="25778"/>
                        <a14:foregroundMark x1="38667" y1="36444" x2="55556" y2="44000"/>
                        <a14:foregroundMark x1="38667" y1="29778" x2="58667" y2="30222"/>
                        <a14:foregroundMark x1="50667" y1="29333" x2="69333" y2="46222"/>
                        <a14:foregroundMark x1="21333" y1="48444" x2="48000" y2="67556"/>
                        <a14:foregroundMark x1="38222" y1="38667" x2="24444" y2="77333"/>
                        <a14:foregroundMark x1="19556" y1="62222" x2="56444" y2="52889"/>
                        <a14:foregroundMark x1="42222" y1="59111" x2="36444" y2="51556"/>
                        <a14:foregroundMark x1="58667" y1="59556" x2="77333" y2="60000"/>
                        <a14:foregroundMark x1="58222" y1="63111" x2="77333" y2="54667"/>
                        <a14:foregroundMark x1="67556" y1="46222" x2="45778" y2="66667"/>
                        <a14:foregroundMark x1="61778" y1="47111" x2="66667" y2="60889"/>
                        <a14:foregroundMark x1="23111" y1="56889" x2="48444"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3901027" y="2882332"/>
            <a:ext cx="1340503" cy="1340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8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5"/>
          <p:cNvSpPr txBox="1">
            <a:spLocks noGrp="1"/>
          </p:cNvSpPr>
          <p:nvPr>
            <p:ph type="title"/>
          </p:nvPr>
        </p:nvSpPr>
        <p:spPr>
          <a:xfrm>
            <a:off x="2491381" y="546136"/>
            <a:ext cx="4161238"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Recommendation</a:t>
            </a:r>
          </a:p>
        </p:txBody>
      </p:sp>
      <p:sp>
        <p:nvSpPr>
          <p:cNvPr id="772" name="Google Shape;772;p55"/>
          <p:cNvSpPr txBox="1">
            <a:spLocks noGrp="1"/>
          </p:cNvSpPr>
          <p:nvPr>
            <p:ph type="subTitle" idx="1"/>
          </p:nvPr>
        </p:nvSpPr>
        <p:spPr>
          <a:xfrm>
            <a:off x="1352700" y="1921565"/>
            <a:ext cx="2511539" cy="11036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GB" sz="1050" b="1" dirty="0">
                <a:solidFill>
                  <a:schemeClr val="accent6">
                    <a:lumMod val="75000"/>
                  </a:schemeClr>
                </a:solidFill>
                <a:latin typeface="Cabin Medium"/>
                <a:ea typeface="Cabin Medium"/>
                <a:cs typeface="Cabin Medium"/>
                <a:sym typeface="Cabin Medium"/>
              </a:rPr>
              <a:t>Exclusive : </a:t>
            </a:r>
            <a:br>
              <a:rPr lang="en-GB" sz="1050" b="1" dirty="0">
                <a:solidFill>
                  <a:schemeClr val="accent6">
                    <a:lumMod val="75000"/>
                  </a:schemeClr>
                </a:solidFill>
                <a:latin typeface="Cabin Medium"/>
                <a:ea typeface="Cabin Medium"/>
                <a:cs typeface="Cabin Medium"/>
                <a:sym typeface="Cabin Medium"/>
              </a:rPr>
            </a:br>
            <a:r>
              <a:rPr lang="en-GB" sz="1050" b="1" dirty="0">
                <a:solidFill>
                  <a:schemeClr val="bg1">
                    <a:lumMod val="75000"/>
                  </a:schemeClr>
                </a:solidFill>
              </a:rPr>
              <a:t>Bikes, Reward program,</a:t>
            </a:r>
            <a:br>
              <a:rPr lang="en-GB" sz="1050" b="1" dirty="0">
                <a:solidFill>
                  <a:schemeClr val="bg1">
                    <a:lumMod val="75000"/>
                  </a:schemeClr>
                </a:solidFill>
              </a:rPr>
            </a:br>
            <a:r>
              <a:rPr lang="en-GB" sz="1050" b="1" dirty="0">
                <a:solidFill>
                  <a:schemeClr val="bg1">
                    <a:lumMod val="75000"/>
                  </a:schemeClr>
                </a:solidFill>
              </a:rPr>
              <a:t>Events promotion</a:t>
            </a:r>
            <a:endParaRPr lang="en-GB" sz="1050" b="1" dirty="0">
              <a:solidFill>
                <a:schemeClr val="bg1">
                  <a:lumMod val="75000"/>
                </a:schemeClr>
              </a:solidFill>
              <a:latin typeface="Cabin Medium"/>
              <a:ea typeface="Cabin Medium"/>
              <a:cs typeface="Cabin Medium"/>
              <a:sym typeface="Cabin Medium"/>
            </a:endParaRPr>
          </a:p>
          <a:p>
            <a:pPr marL="285750" lvl="0" indent="-285750" algn="l" rtl="0">
              <a:spcBef>
                <a:spcPts val="0"/>
              </a:spcBef>
              <a:spcAft>
                <a:spcPts val="0"/>
              </a:spcAft>
              <a:buFont typeface="Wingdings" panose="05000000000000000000" pitchFamily="2" charset="2"/>
              <a:buChar char="Ø"/>
            </a:pPr>
            <a:r>
              <a:rPr lang="en-GB" sz="1050" b="1" dirty="0">
                <a:solidFill>
                  <a:schemeClr val="accent6">
                    <a:lumMod val="75000"/>
                  </a:schemeClr>
                </a:solidFill>
              </a:rPr>
              <a:t>Purpose</a:t>
            </a:r>
            <a:r>
              <a:rPr lang="en-GB" sz="1050" b="1" dirty="0">
                <a:solidFill>
                  <a:schemeClr val="accent6">
                    <a:lumMod val="75000"/>
                  </a:schemeClr>
                </a:solidFill>
                <a:latin typeface="Cabin Medium"/>
                <a:ea typeface="Cabin Medium"/>
                <a:cs typeface="Cabin Medium"/>
                <a:sym typeface="Cabin Medium"/>
              </a:rPr>
              <a:t> : </a:t>
            </a:r>
            <a:br>
              <a:rPr lang="en-GB" sz="1050" b="1" dirty="0">
                <a:solidFill>
                  <a:schemeClr val="accent6">
                    <a:lumMod val="75000"/>
                  </a:schemeClr>
                </a:solidFill>
                <a:latin typeface="Cabin Medium"/>
                <a:ea typeface="Cabin Medium"/>
                <a:cs typeface="Cabin Medium"/>
                <a:sym typeface="Cabin Medium"/>
              </a:rPr>
            </a:br>
            <a:r>
              <a:rPr lang="en-GB" sz="1050" b="1" dirty="0">
                <a:solidFill>
                  <a:schemeClr val="bg1">
                    <a:lumMod val="75000"/>
                  </a:schemeClr>
                </a:solidFill>
              </a:rPr>
              <a:t>Increasing the incentive to accumulate their trip for rewards</a:t>
            </a:r>
            <a:endParaRPr lang="en-GB" sz="1050" b="1" dirty="0">
              <a:solidFill>
                <a:schemeClr val="bg1">
                  <a:lumMod val="75000"/>
                </a:schemeClr>
              </a:solidFill>
              <a:latin typeface="Cabin Medium"/>
              <a:ea typeface="Cabin Medium"/>
              <a:cs typeface="Cabin Medium"/>
              <a:sym typeface="Cabin Medium"/>
            </a:endParaRPr>
          </a:p>
        </p:txBody>
      </p:sp>
      <p:sp>
        <p:nvSpPr>
          <p:cNvPr id="781" name="Google Shape;781;p55"/>
          <p:cNvSpPr txBox="1">
            <a:spLocks noGrp="1"/>
          </p:cNvSpPr>
          <p:nvPr>
            <p:ph type="title" idx="2"/>
          </p:nvPr>
        </p:nvSpPr>
        <p:spPr>
          <a:xfrm>
            <a:off x="1553725" y="1452845"/>
            <a:ext cx="2005111"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sz="1400" u="sng" dirty="0">
                <a:solidFill>
                  <a:srgbClr val="0070C0"/>
                </a:solidFill>
              </a:rPr>
              <a:t>Royalty Program</a:t>
            </a:r>
          </a:p>
        </p:txBody>
      </p:sp>
      <p:sp>
        <p:nvSpPr>
          <p:cNvPr id="782" name="Google Shape;782;p55"/>
          <p:cNvSpPr txBox="1">
            <a:spLocks noGrp="1"/>
          </p:cNvSpPr>
          <p:nvPr>
            <p:ph type="title" idx="3"/>
          </p:nvPr>
        </p:nvSpPr>
        <p:spPr>
          <a:xfrm>
            <a:off x="5279763" y="3085666"/>
            <a:ext cx="232831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sz="1400" u="sng" dirty="0">
                <a:solidFill>
                  <a:srgbClr val="0070C0"/>
                </a:solidFill>
              </a:rPr>
              <a:t>Physical advertisements </a:t>
            </a:r>
          </a:p>
        </p:txBody>
      </p:sp>
      <p:sp>
        <p:nvSpPr>
          <p:cNvPr id="785" name="Google Shape;785;p55"/>
          <p:cNvSpPr txBox="1">
            <a:spLocks noGrp="1"/>
          </p:cNvSpPr>
          <p:nvPr>
            <p:ph type="title" idx="4294967295"/>
          </p:nvPr>
        </p:nvSpPr>
        <p:spPr>
          <a:xfrm>
            <a:off x="5000437" y="1469722"/>
            <a:ext cx="2886961"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200" u="sng" dirty="0">
                <a:solidFill>
                  <a:srgbClr val="0070C0"/>
                </a:solidFill>
              </a:rPr>
              <a:t>Collaborate with </a:t>
            </a:r>
            <a:br>
              <a:rPr lang="en-GB" sz="1200" u="sng" dirty="0">
                <a:solidFill>
                  <a:srgbClr val="0070C0"/>
                </a:solidFill>
              </a:rPr>
            </a:br>
            <a:r>
              <a:rPr lang="en-GB" sz="1200" u="sng" dirty="0">
                <a:solidFill>
                  <a:srgbClr val="0070C0"/>
                </a:solidFill>
              </a:rPr>
              <a:t>organizations and companies</a:t>
            </a:r>
          </a:p>
        </p:txBody>
      </p:sp>
      <p:pic>
        <p:nvPicPr>
          <p:cNvPr id="786" name="Google Shape;786;p55"/>
          <p:cNvPicPr preferRelativeResize="0"/>
          <p:nvPr/>
        </p:nvPicPr>
        <p:blipFill rotWithShape="1">
          <a:blip r:embed="rId3">
            <a:alphaModFix/>
          </a:blip>
          <a:srcRect l="50529" b="72415"/>
          <a:stretch/>
        </p:blipFill>
        <p:spPr>
          <a:xfrm>
            <a:off x="4620375" y="207"/>
            <a:ext cx="4523624" cy="1418701"/>
          </a:xfrm>
          <a:prstGeom prst="rect">
            <a:avLst/>
          </a:prstGeom>
          <a:noFill/>
          <a:ln>
            <a:noFill/>
          </a:ln>
        </p:spPr>
      </p:pic>
      <p:sp>
        <p:nvSpPr>
          <p:cNvPr id="803" name="Google Shape;803;p55"/>
          <p:cNvSpPr/>
          <p:nvPr/>
        </p:nvSpPr>
        <p:spPr>
          <a:xfrm>
            <a:off x="1553725" y="1430675"/>
            <a:ext cx="2225" cy="3175"/>
          </a:xfrm>
          <a:custGeom>
            <a:avLst/>
            <a:gdLst/>
            <a:ahLst/>
            <a:cxnLst/>
            <a:rect l="l" t="t" r="r" b="b"/>
            <a:pathLst>
              <a:path w="89" h="127" extrusionOk="0">
                <a:moveTo>
                  <a:pt x="45" y="48"/>
                </a:moveTo>
                <a:cubicBezTo>
                  <a:pt x="48" y="48"/>
                  <a:pt x="52" y="49"/>
                  <a:pt x="56" y="52"/>
                </a:cubicBezTo>
                <a:cubicBezTo>
                  <a:pt x="60" y="54"/>
                  <a:pt x="62" y="57"/>
                  <a:pt x="63" y="62"/>
                </a:cubicBezTo>
                <a:cubicBezTo>
                  <a:pt x="66" y="65"/>
                  <a:pt x="66" y="71"/>
                  <a:pt x="66" y="78"/>
                </a:cubicBezTo>
                <a:cubicBezTo>
                  <a:pt x="65" y="86"/>
                  <a:pt x="65" y="91"/>
                  <a:pt x="62" y="95"/>
                </a:cubicBezTo>
                <a:cubicBezTo>
                  <a:pt x="61" y="99"/>
                  <a:pt x="57" y="103"/>
                  <a:pt x="55" y="104"/>
                </a:cubicBezTo>
                <a:cubicBezTo>
                  <a:pt x="51" y="106"/>
                  <a:pt x="48" y="106"/>
                  <a:pt x="45" y="106"/>
                </a:cubicBezTo>
                <a:cubicBezTo>
                  <a:pt x="41" y="106"/>
                  <a:pt x="37" y="105"/>
                  <a:pt x="33" y="103"/>
                </a:cubicBezTo>
                <a:cubicBezTo>
                  <a:pt x="30" y="100"/>
                  <a:pt x="26" y="98"/>
                  <a:pt x="25" y="93"/>
                </a:cubicBezTo>
                <a:cubicBezTo>
                  <a:pt x="24" y="89"/>
                  <a:pt x="22" y="84"/>
                  <a:pt x="22" y="78"/>
                </a:cubicBezTo>
                <a:cubicBezTo>
                  <a:pt x="22" y="71"/>
                  <a:pt x="24" y="67"/>
                  <a:pt x="25" y="62"/>
                </a:cubicBezTo>
                <a:cubicBezTo>
                  <a:pt x="26" y="58"/>
                  <a:pt x="30" y="54"/>
                  <a:pt x="33" y="52"/>
                </a:cubicBezTo>
                <a:cubicBezTo>
                  <a:pt x="37" y="49"/>
                  <a:pt x="40" y="48"/>
                  <a:pt x="45" y="48"/>
                </a:cubicBezTo>
                <a:close/>
                <a:moveTo>
                  <a:pt x="78" y="1"/>
                </a:moveTo>
                <a:cubicBezTo>
                  <a:pt x="74" y="1"/>
                  <a:pt x="71" y="2"/>
                  <a:pt x="69" y="4"/>
                </a:cubicBezTo>
                <a:cubicBezTo>
                  <a:pt x="68" y="7"/>
                  <a:pt x="67" y="10"/>
                  <a:pt x="67" y="14"/>
                </a:cubicBezTo>
                <a:lnTo>
                  <a:pt x="67" y="48"/>
                </a:lnTo>
                <a:cubicBezTo>
                  <a:pt x="63" y="43"/>
                  <a:pt x="58" y="40"/>
                  <a:pt x="54" y="38"/>
                </a:cubicBezTo>
                <a:cubicBezTo>
                  <a:pt x="50" y="35"/>
                  <a:pt x="44" y="34"/>
                  <a:pt x="38" y="34"/>
                </a:cubicBezTo>
                <a:cubicBezTo>
                  <a:pt x="26" y="34"/>
                  <a:pt x="17" y="38"/>
                  <a:pt x="11" y="45"/>
                </a:cubicBezTo>
                <a:cubicBezTo>
                  <a:pt x="5" y="53"/>
                  <a:pt x="1" y="64"/>
                  <a:pt x="1" y="79"/>
                </a:cubicBezTo>
                <a:cubicBezTo>
                  <a:pt x="1" y="85"/>
                  <a:pt x="2" y="91"/>
                  <a:pt x="3" y="96"/>
                </a:cubicBezTo>
                <a:cubicBezTo>
                  <a:pt x="5" y="103"/>
                  <a:pt x="7" y="106"/>
                  <a:pt x="11" y="111"/>
                </a:cubicBezTo>
                <a:cubicBezTo>
                  <a:pt x="15" y="116"/>
                  <a:pt x="18" y="120"/>
                  <a:pt x="22" y="122"/>
                </a:cubicBezTo>
                <a:cubicBezTo>
                  <a:pt x="27" y="125"/>
                  <a:pt x="32" y="126"/>
                  <a:pt x="38" y="126"/>
                </a:cubicBezTo>
                <a:cubicBezTo>
                  <a:pt x="42" y="126"/>
                  <a:pt x="46" y="126"/>
                  <a:pt x="49" y="125"/>
                </a:cubicBezTo>
                <a:cubicBezTo>
                  <a:pt x="53" y="123"/>
                  <a:pt x="56" y="122"/>
                  <a:pt x="59" y="120"/>
                </a:cubicBezTo>
                <a:cubicBezTo>
                  <a:pt x="63" y="117"/>
                  <a:pt x="66" y="115"/>
                  <a:pt x="68" y="110"/>
                </a:cubicBezTo>
                <a:lnTo>
                  <a:pt x="68" y="113"/>
                </a:lnTo>
                <a:cubicBezTo>
                  <a:pt x="68" y="117"/>
                  <a:pt x="69" y="121"/>
                  <a:pt x="71" y="123"/>
                </a:cubicBezTo>
                <a:cubicBezTo>
                  <a:pt x="74" y="126"/>
                  <a:pt x="77" y="127"/>
                  <a:pt x="79" y="127"/>
                </a:cubicBezTo>
                <a:cubicBezTo>
                  <a:pt x="82" y="127"/>
                  <a:pt x="84" y="126"/>
                  <a:pt x="87" y="123"/>
                </a:cubicBezTo>
                <a:cubicBezTo>
                  <a:pt x="88" y="121"/>
                  <a:pt x="89" y="118"/>
                  <a:pt x="89" y="113"/>
                </a:cubicBezTo>
                <a:lnTo>
                  <a:pt x="89" y="13"/>
                </a:lnTo>
                <a:cubicBezTo>
                  <a:pt x="88" y="9"/>
                  <a:pt x="87" y="6"/>
                  <a:pt x="86" y="4"/>
                </a:cubicBezTo>
                <a:cubicBezTo>
                  <a:pt x="84" y="2"/>
                  <a:pt x="82"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1556175" y="1431500"/>
            <a:ext cx="2175" cy="2300"/>
          </a:xfrm>
          <a:custGeom>
            <a:avLst/>
            <a:gdLst/>
            <a:ahLst/>
            <a:cxnLst/>
            <a:rect l="l" t="t" r="r" b="b"/>
            <a:pathLst>
              <a:path w="87" h="92" extrusionOk="0">
                <a:moveTo>
                  <a:pt x="44" y="17"/>
                </a:moveTo>
                <a:cubicBezTo>
                  <a:pt x="50" y="17"/>
                  <a:pt x="54" y="19"/>
                  <a:pt x="57" y="22"/>
                </a:cubicBezTo>
                <a:cubicBezTo>
                  <a:pt x="61" y="26"/>
                  <a:pt x="62" y="32"/>
                  <a:pt x="65" y="41"/>
                </a:cubicBezTo>
                <a:lnTo>
                  <a:pt x="24" y="41"/>
                </a:lnTo>
                <a:cubicBezTo>
                  <a:pt x="25" y="31"/>
                  <a:pt x="27" y="26"/>
                  <a:pt x="30" y="22"/>
                </a:cubicBezTo>
                <a:cubicBezTo>
                  <a:pt x="34" y="19"/>
                  <a:pt x="37" y="17"/>
                  <a:pt x="44" y="17"/>
                </a:cubicBezTo>
                <a:close/>
                <a:moveTo>
                  <a:pt x="43" y="1"/>
                </a:moveTo>
                <a:cubicBezTo>
                  <a:pt x="37" y="1"/>
                  <a:pt x="31" y="2"/>
                  <a:pt x="26" y="5"/>
                </a:cubicBezTo>
                <a:cubicBezTo>
                  <a:pt x="21" y="7"/>
                  <a:pt x="15" y="10"/>
                  <a:pt x="11" y="13"/>
                </a:cubicBezTo>
                <a:cubicBezTo>
                  <a:pt x="7" y="17"/>
                  <a:pt x="5" y="22"/>
                  <a:pt x="3" y="27"/>
                </a:cubicBezTo>
                <a:cubicBezTo>
                  <a:pt x="0" y="32"/>
                  <a:pt x="0" y="39"/>
                  <a:pt x="0" y="46"/>
                </a:cubicBezTo>
                <a:cubicBezTo>
                  <a:pt x="0" y="59"/>
                  <a:pt x="4" y="71"/>
                  <a:pt x="11" y="78"/>
                </a:cubicBezTo>
                <a:cubicBezTo>
                  <a:pt x="20" y="87"/>
                  <a:pt x="31" y="92"/>
                  <a:pt x="45" y="92"/>
                </a:cubicBezTo>
                <a:cubicBezTo>
                  <a:pt x="51" y="92"/>
                  <a:pt x="56" y="90"/>
                  <a:pt x="61" y="89"/>
                </a:cubicBezTo>
                <a:cubicBezTo>
                  <a:pt x="67" y="88"/>
                  <a:pt x="71" y="85"/>
                  <a:pt x="73" y="83"/>
                </a:cubicBezTo>
                <a:cubicBezTo>
                  <a:pt x="77" y="80"/>
                  <a:pt x="78" y="77"/>
                  <a:pt x="81" y="74"/>
                </a:cubicBezTo>
                <a:cubicBezTo>
                  <a:pt x="82" y="72"/>
                  <a:pt x="83" y="69"/>
                  <a:pt x="83" y="67"/>
                </a:cubicBezTo>
                <a:cubicBezTo>
                  <a:pt x="83" y="64"/>
                  <a:pt x="83" y="63"/>
                  <a:pt x="81" y="62"/>
                </a:cubicBezTo>
                <a:cubicBezTo>
                  <a:pt x="81" y="62"/>
                  <a:pt x="80" y="61"/>
                  <a:pt x="77" y="61"/>
                </a:cubicBezTo>
                <a:cubicBezTo>
                  <a:pt x="75" y="61"/>
                  <a:pt x="73" y="61"/>
                  <a:pt x="72" y="62"/>
                </a:cubicBezTo>
                <a:lnTo>
                  <a:pt x="66" y="68"/>
                </a:lnTo>
                <a:cubicBezTo>
                  <a:pt x="65" y="70"/>
                  <a:pt x="61" y="71"/>
                  <a:pt x="59" y="72"/>
                </a:cubicBezTo>
                <a:cubicBezTo>
                  <a:pt x="56" y="73"/>
                  <a:pt x="55" y="75"/>
                  <a:pt x="52" y="75"/>
                </a:cubicBezTo>
                <a:cubicBezTo>
                  <a:pt x="50" y="76"/>
                  <a:pt x="47" y="76"/>
                  <a:pt x="45" y="76"/>
                </a:cubicBezTo>
                <a:cubicBezTo>
                  <a:pt x="41" y="76"/>
                  <a:pt x="37" y="75"/>
                  <a:pt x="34" y="73"/>
                </a:cubicBezTo>
                <a:cubicBezTo>
                  <a:pt x="30" y="71"/>
                  <a:pt x="27" y="68"/>
                  <a:pt x="26" y="64"/>
                </a:cubicBezTo>
                <a:cubicBezTo>
                  <a:pt x="24" y="61"/>
                  <a:pt x="24" y="56"/>
                  <a:pt x="24" y="52"/>
                </a:cubicBezTo>
                <a:lnTo>
                  <a:pt x="67" y="52"/>
                </a:lnTo>
                <a:cubicBezTo>
                  <a:pt x="73" y="52"/>
                  <a:pt x="77" y="51"/>
                  <a:pt x="81" y="49"/>
                </a:cubicBezTo>
                <a:cubicBezTo>
                  <a:pt x="85" y="48"/>
                  <a:pt x="86" y="44"/>
                  <a:pt x="86" y="38"/>
                </a:cubicBezTo>
                <a:cubicBezTo>
                  <a:pt x="86" y="31"/>
                  <a:pt x="84" y="26"/>
                  <a:pt x="81" y="20"/>
                </a:cubicBezTo>
                <a:cubicBezTo>
                  <a:pt x="78" y="13"/>
                  <a:pt x="73" y="10"/>
                  <a:pt x="67" y="6"/>
                </a:cubicBezTo>
                <a:cubicBezTo>
                  <a:pt x="60"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1558550" y="1431525"/>
            <a:ext cx="1925" cy="2375"/>
          </a:xfrm>
          <a:custGeom>
            <a:avLst/>
            <a:gdLst/>
            <a:ahLst/>
            <a:cxnLst/>
            <a:rect l="l" t="t" r="r" b="b"/>
            <a:pathLst>
              <a:path w="77" h="95" extrusionOk="0">
                <a:moveTo>
                  <a:pt x="36" y="1"/>
                </a:moveTo>
                <a:cubicBezTo>
                  <a:pt x="28" y="1"/>
                  <a:pt x="22" y="3"/>
                  <a:pt x="17" y="5"/>
                </a:cubicBezTo>
                <a:cubicBezTo>
                  <a:pt x="11" y="8"/>
                  <a:pt x="7" y="10"/>
                  <a:pt x="5" y="15"/>
                </a:cubicBezTo>
                <a:cubicBezTo>
                  <a:pt x="2" y="19"/>
                  <a:pt x="1" y="24"/>
                  <a:pt x="1" y="27"/>
                </a:cubicBezTo>
                <a:cubicBezTo>
                  <a:pt x="1" y="32"/>
                  <a:pt x="2" y="37"/>
                  <a:pt x="5" y="41"/>
                </a:cubicBezTo>
                <a:cubicBezTo>
                  <a:pt x="7" y="45"/>
                  <a:pt x="11" y="47"/>
                  <a:pt x="17" y="50"/>
                </a:cubicBezTo>
                <a:cubicBezTo>
                  <a:pt x="22" y="52"/>
                  <a:pt x="28" y="53"/>
                  <a:pt x="36" y="56"/>
                </a:cubicBezTo>
                <a:cubicBezTo>
                  <a:pt x="42" y="57"/>
                  <a:pt x="47" y="60"/>
                  <a:pt x="49" y="61"/>
                </a:cubicBezTo>
                <a:cubicBezTo>
                  <a:pt x="52" y="62"/>
                  <a:pt x="54" y="66"/>
                  <a:pt x="54" y="70"/>
                </a:cubicBezTo>
                <a:cubicBezTo>
                  <a:pt x="54" y="72"/>
                  <a:pt x="53" y="75"/>
                  <a:pt x="50" y="76"/>
                </a:cubicBezTo>
                <a:cubicBezTo>
                  <a:pt x="48" y="80"/>
                  <a:pt x="44" y="80"/>
                  <a:pt x="39" y="80"/>
                </a:cubicBezTo>
                <a:cubicBezTo>
                  <a:pt x="34" y="80"/>
                  <a:pt x="29" y="77"/>
                  <a:pt x="27" y="76"/>
                </a:cubicBezTo>
                <a:cubicBezTo>
                  <a:pt x="23" y="74"/>
                  <a:pt x="21" y="71"/>
                  <a:pt x="18" y="67"/>
                </a:cubicBezTo>
                <a:cubicBezTo>
                  <a:pt x="17" y="65"/>
                  <a:pt x="16" y="64"/>
                  <a:pt x="14" y="62"/>
                </a:cubicBezTo>
                <a:cubicBezTo>
                  <a:pt x="13" y="61"/>
                  <a:pt x="11" y="61"/>
                  <a:pt x="8" y="61"/>
                </a:cubicBezTo>
                <a:cubicBezTo>
                  <a:pt x="6" y="61"/>
                  <a:pt x="3" y="62"/>
                  <a:pt x="2" y="64"/>
                </a:cubicBezTo>
                <a:cubicBezTo>
                  <a:pt x="1" y="65"/>
                  <a:pt x="0" y="67"/>
                  <a:pt x="0" y="70"/>
                </a:cubicBezTo>
                <a:cubicBezTo>
                  <a:pt x="0" y="74"/>
                  <a:pt x="1" y="77"/>
                  <a:pt x="3" y="82"/>
                </a:cubicBezTo>
                <a:cubicBezTo>
                  <a:pt x="6" y="86"/>
                  <a:pt x="11" y="88"/>
                  <a:pt x="17" y="91"/>
                </a:cubicBezTo>
                <a:cubicBezTo>
                  <a:pt x="23" y="93"/>
                  <a:pt x="29" y="95"/>
                  <a:pt x="37" y="95"/>
                </a:cubicBezTo>
                <a:cubicBezTo>
                  <a:pt x="46" y="95"/>
                  <a:pt x="52" y="93"/>
                  <a:pt x="59" y="91"/>
                </a:cubicBezTo>
                <a:cubicBezTo>
                  <a:pt x="65" y="88"/>
                  <a:pt x="69" y="86"/>
                  <a:pt x="72" y="81"/>
                </a:cubicBezTo>
                <a:cubicBezTo>
                  <a:pt x="74" y="76"/>
                  <a:pt x="77" y="70"/>
                  <a:pt x="77" y="65"/>
                </a:cubicBezTo>
                <a:cubicBezTo>
                  <a:pt x="75" y="57"/>
                  <a:pt x="74" y="55"/>
                  <a:pt x="72" y="51"/>
                </a:cubicBezTo>
                <a:cubicBezTo>
                  <a:pt x="69" y="47"/>
                  <a:pt x="67" y="45"/>
                  <a:pt x="62" y="44"/>
                </a:cubicBezTo>
                <a:cubicBezTo>
                  <a:pt x="58" y="41"/>
                  <a:pt x="50" y="39"/>
                  <a:pt x="44" y="37"/>
                </a:cubicBezTo>
                <a:cubicBezTo>
                  <a:pt x="38" y="36"/>
                  <a:pt x="34" y="35"/>
                  <a:pt x="30" y="33"/>
                </a:cubicBezTo>
                <a:cubicBezTo>
                  <a:pt x="27" y="31"/>
                  <a:pt x="24" y="30"/>
                  <a:pt x="23" y="29"/>
                </a:cubicBezTo>
                <a:cubicBezTo>
                  <a:pt x="22" y="28"/>
                  <a:pt x="20" y="25"/>
                  <a:pt x="20" y="23"/>
                </a:cubicBezTo>
                <a:cubicBezTo>
                  <a:pt x="20" y="20"/>
                  <a:pt x="22" y="18"/>
                  <a:pt x="24" y="16"/>
                </a:cubicBezTo>
                <a:cubicBezTo>
                  <a:pt x="27" y="15"/>
                  <a:pt x="30" y="14"/>
                  <a:pt x="34" y="14"/>
                </a:cubicBezTo>
                <a:cubicBezTo>
                  <a:pt x="38" y="14"/>
                  <a:pt x="40" y="15"/>
                  <a:pt x="43" y="16"/>
                </a:cubicBezTo>
                <a:cubicBezTo>
                  <a:pt x="45" y="18"/>
                  <a:pt x="47" y="19"/>
                  <a:pt x="49" y="21"/>
                </a:cubicBezTo>
                <a:cubicBezTo>
                  <a:pt x="52" y="24"/>
                  <a:pt x="53" y="26"/>
                  <a:pt x="54" y="28"/>
                </a:cubicBezTo>
                <a:cubicBezTo>
                  <a:pt x="55" y="29"/>
                  <a:pt x="59" y="30"/>
                  <a:pt x="61" y="30"/>
                </a:cubicBezTo>
                <a:cubicBezTo>
                  <a:pt x="65" y="30"/>
                  <a:pt x="66" y="29"/>
                  <a:pt x="69" y="28"/>
                </a:cubicBezTo>
                <a:cubicBezTo>
                  <a:pt x="70" y="26"/>
                  <a:pt x="71" y="24"/>
                  <a:pt x="71" y="21"/>
                </a:cubicBezTo>
                <a:cubicBezTo>
                  <a:pt x="71" y="19"/>
                  <a:pt x="70" y="16"/>
                  <a:pt x="69" y="14"/>
                </a:cubicBezTo>
                <a:cubicBezTo>
                  <a:pt x="68" y="11"/>
                  <a:pt x="65" y="9"/>
                  <a:pt x="63" y="8"/>
                </a:cubicBezTo>
                <a:cubicBezTo>
                  <a:pt x="60" y="5"/>
                  <a:pt x="55" y="4"/>
                  <a:pt x="50" y="3"/>
                </a:cubicBezTo>
                <a:cubicBezTo>
                  <a:pt x="46" y="1"/>
                  <a:pt x="4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5"/>
          <p:cNvSpPr/>
          <p:nvPr/>
        </p:nvSpPr>
        <p:spPr>
          <a:xfrm>
            <a:off x="1560725" y="1430725"/>
            <a:ext cx="575" cy="3100"/>
          </a:xfrm>
          <a:custGeom>
            <a:avLst/>
            <a:gdLst/>
            <a:ahLst/>
            <a:cxnLst/>
            <a:rect l="l" t="t" r="r" b="b"/>
            <a:pathLst>
              <a:path w="23" h="124" extrusionOk="0">
                <a:moveTo>
                  <a:pt x="11" y="0"/>
                </a:moveTo>
                <a:cubicBezTo>
                  <a:pt x="8" y="0"/>
                  <a:pt x="6" y="1"/>
                  <a:pt x="3" y="3"/>
                </a:cubicBezTo>
                <a:cubicBezTo>
                  <a:pt x="1" y="6"/>
                  <a:pt x="0" y="8"/>
                  <a:pt x="0" y="11"/>
                </a:cubicBezTo>
                <a:cubicBezTo>
                  <a:pt x="0" y="15"/>
                  <a:pt x="1" y="17"/>
                  <a:pt x="3" y="18"/>
                </a:cubicBezTo>
                <a:cubicBezTo>
                  <a:pt x="6" y="20"/>
                  <a:pt x="8" y="21"/>
                  <a:pt x="11" y="21"/>
                </a:cubicBezTo>
                <a:cubicBezTo>
                  <a:pt x="14" y="21"/>
                  <a:pt x="17" y="20"/>
                  <a:pt x="19" y="18"/>
                </a:cubicBezTo>
                <a:cubicBezTo>
                  <a:pt x="22" y="16"/>
                  <a:pt x="23" y="13"/>
                  <a:pt x="23" y="11"/>
                </a:cubicBezTo>
                <a:cubicBezTo>
                  <a:pt x="22" y="7"/>
                  <a:pt x="22" y="4"/>
                  <a:pt x="19" y="2"/>
                </a:cubicBezTo>
                <a:cubicBezTo>
                  <a:pt x="17" y="1"/>
                  <a:pt x="14" y="0"/>
                  <a:pt x="11" y="0"/>
                </a:cubicBezTo>
                <a:close/>
                <a:moveTo>
                  <a:pt x="11" y="32"/>
                </a:moveTo>
                <a:cubicBezTo>
                  <a:pt x="7" y="32"/>
                  <a:pt x="5" y="33"/>
                  <a:pt x="3" y="36"/>
                </a:cubicBezTo>
                <a:cubicBezTo>
                  <a:pt x="1" y="38"/>
                  <a:pt x="1" y="41"/>
                  <a:pt x="1" y="46"/>
                </a:cubicBezTo>
                <a:lnTo>
                  <a:pt x="1" y="109"/>
                </a:lnTo>
                <a:cubicBezTo>
                  <a:pt x="1" y="114"/>
                  <a:pt x="2" y="118"/>
                  <a:pt x="3" y="120"/>
                </a:cubicBezTo>
                <a:cubicBezTo>
                  <a:pt x="6" y="123"/>
                  <a:pt x="8" y="124"/>
                  <a:pt x="11" y="124"/>
                </a:cubicBezTo>
                <a:cubicBezTo>
                  <a:pt x="16" y="124"/>
                  <a:pt x="18" y="123"/>
                  <a:pt x="19" y="120"/>
                </a:cubicBezTo>
                <a:cubicBezTo>
                  <a:pt x="22" y="118"/>
                  <a:pt x="23" y="114"/>
                  <a:pt x="23" y="109"/>
                </a:cubicBezTo>
                <a:lnTo>
                  <a:pt x="23" y="44"/>
                </a:lnTo>
                <a:cubicBezTo>
                  <a:pt x="22" y="41"/>
                  <a:pt x="22" y="38"/>
                  <a:pt x="19" y="36"/>
                </a:cubicBezTo>
                <a:cubicBezTo>
                  <a:pt x="17" y="33"/>
                  <a:pt x="14" y="32"/>
                  <a:pt x="11"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1561550" y="1431500"/>
            <a:ext cx="2250" cy="3200"/>
          </a:xfrm>
          <a:custGeom>
            <a:avLst/>
            <a:gdLst/>
            <a:ahLst/>
            <a:cxnLst/>
            <a:rect l="l" t="t" r="r" b="b"/>
            <a:pathLst>
              <a:path w="90" h="128" extrusionOk="0">
                <a:moveTo>
                  <a:pt x="45" y="19"/>
                </a:moveTo>
                <a:cubicBezTo>
                  <a:pt x="51" y="19"/>
                  <a:pt x="56" y="21"/>
                  <a:pt x="60" y="26"/>
                </a:cubicBezTo>
                <a:cubicBezTo>
                  <a:pt x="64" y="31"/>
                  <a:pt x="66" y="40"/>
                  <a:pt x="66" y="48"/>
                </a:cubicBezTo>
                <a:cubicBezTo>
                  <a:pt x="65" y="53"/>
                  <a:pt x="64" y="57"/>
                  <a:pt x="62" y="62"/>
                </a:cubicBezTo>
                <a:cubicBezTo>
                  <a:pt x="60" y="66"/>
                  <a:pt x="57" y="70"/>
                  <a:pt x="55" y="71"/>
                </a:cubicBezTo>
                <a:cubicBezTo>
                  <a:pt x="51" y="73"/>
                  <a:pt x="49" y="73"/>
                  <a:pt x="45" y="73"/>
                </a:cubicBezTo>
                <a:cubicBezTo>
                  <a:pt x="39" y="73"/>
                  <a:pt x="34" y="71"/>
                  <a:pt x="30" y="67"/>
                </a:cubicBezTo>
                <a:cubicBezTo>
                  <a:pt x="26" y="62"/>
                  <a:pt x="23" y="56"/>
                  <a:pt x="23" y="47"/>
                </a:cubicBezTo>
                <a:cubicBezTo>
                  <a:pt x="23" y="38"/>
                  <a:pt x="25" y="30"/>
                  <a:pt x="30" y="26"/>
                </a:cubicBezTo>
                <a:cubicBezTo>
                  <a:pt x="34" y="21"/>
                  <a:pt x="39" y="19"/>
                  <a:pt x="45" y="19"/>
                </a:cubicBezTo>
                <a:close/>
                <a:moveTo>
                  <a:pt x="37" y="1"/>
                </a:moveTo>
                <a:cubicBezTo>
                  <a:pt x="32" y="1"/>
                  <a:pt x="27" y="2"/>
                  <a:pt x="22" y="4"/>
                </a:cubicBezTo>
                <a:cubicBezTo>
                  <a:pt x="18" y="5"/>
                  <a:pt x="15" y="9"/>
                  <a:pt x="11" y="12"/>
                </a:cubicBezTo>
                <a:cubicBezTo>
                  <a:pt x="7" y="16"/>
                  <a:pt x="5" y="21"/>
                  <a:pt x="4" y="26"/>
                </a:cubicBezTo>
                <a:cubicBezTo>
                  <a:pt x="1" y="31"/>
                  <a:pt x="1" y="38"/>
                  <a:pt x="1" y="45"/>
                </a:cubicBezTo>
                <a:cubicBezTo>
                  <a:pt x="1" y="53"/>
                  <a:pt x="3" y="61"/>
                  <a:pt x="6" y="68"/>
                </a:cubicBezTo>
                <a:cubicBezTo>
                  <a:pt x="9" y="75"/>
                  <a:pt x="14" y="82"/>
                  <a:pt x="19" y="86"/>
                </a:cubicBezTo>
                <a:cubicBezTo>
                  <a:pt x="25" y="89"/>
                  <a:pt x="31" y="92"/>
                  <a:pt x="38" y="92"/>
                </a:cubicBezTo>
                <a:cubicBezTo>
                  <a:pt x="45" y="92"/>
                  <a:pt x="50" y="91"/>
                  <a:pt x="55" y="88"/>
                </a:cubicBezTo>
                <a:cubicBezTo>
                  <a:pt x="60" y="86"/>
                  <a:pt x="63" y="82"/>
                  <a:pt x="66" y="76"/>
                </a:cubicBezTo>
                <a:lnTo>
                  <a:pt x="66" y="93"/>
                </a:lnTo>
                <a:cubicBezTo>
                  <a:pt x="66" y="97"/>
                  <a:pt x="65" y="99"/>
                  <a:pt x="63" y="102"/>
                </a:cubicBezTo>
                <a:cubicBezTo>
                  <a:pt x="62" y="104"/>
                  <a:pt x="60" y="107"/>
                  <a:pt x="57" y="108"/>
                </a:cubicBezTo>
                <a:cubicBezTo>
                  <a:pt x="55" y="109"/>
                  <a:pt x="50" y="111"/>
                  <a:pt x="43" y="111"/>
                </a:cubicBezTo>
                <a:cubicBezTo>
                  <a:pt x="41" y="111"/>
                  <a:pt x="38" y="111"/>
                  <a:pt x="36" y="109"/>
                </a:cubicBezTo>
                <a:cubicBezTo>
                  <a:pt x="33" y="108"/>
                  <a:pt x="32" y="108"/>
                  <a:pt x="31" y="107"/>
                </a:cubicBezTo>
                <a:lnTo>
                  <a:pt x="27" y="103"/>
                </a:lnTo>
                <a:lnTo>
                  <a:pt x="22" y="99"/>
                </a:lnTo>
                <a:cubicBezTo>
                  <a:pt x="20" y="97"/>
                  <a:pt x="17" y="96"/>
                  <a:pt x="14" y="96"/>
                </a:cubicBezTo>
                <a:cubicBezTo>
                  <a:pt x="11" y="96"/>
                  <a:pt x="9" y="97"/>
                  <a:pt x="7" y="98"/>
                </a:cubicBezTo>
                <a:cubicBezTo>
                  <a:pt x="6" y="99"/>
                  <a:pt x="5" y="102"/>
                  <a:pt x="5" y="104"/>
                </a:cubicBezTo>
                <a:cubicBezTo>
                  <a:pt x="5" y="108"/>
                  <a:pt x="6" y="111"/>
                  <a:pt x="10" y="114"/>
                </a:cubicBezTo>
                <a:cubicBezTo>
                  <a:pt x="14" y="118"/>
                  <a:pt x="17" y="121"/>
                  <a:pt x="25" y="124"/>
                </a:cubicBezTo>
                <a:cubicBezTo>
                  <a:pt x="31" y="127"/>
                  <a:pt x="37" y="128"/>
                  <a:pt x="45" y="128"/>
                </a:cubicBezTo>
                <a:cubicBezTo>
                  <a:pt x="53" y="128"/>
                  <a:pt x="60" y="127"/>
                  <a:pt x="65" y="125"/>
                </a:cubicBezTo>
                <a:cubicBezTo>
                  <a:pt x="71" y="124"/>
                  <a:pt x="76" y="121"/>
                  <a:pt x="80" y="117"/>
                </a:cubicBezTo>
                <a:cubicBezTo>
                  <a:pt x="83" y="113"/>
                  <a:pt x="86" y="109"/>
                  <a:pt x="87" y="104"/>
                </a:cubicBezTo>
                <a:cubicBezTo>
                  <a:pt x="88" y="99"/>
                  <a:pt x="90" y="93"/>
                  <a:pt x="90" y="86"/>
                </a:cubicBezTo>
                <a:lnTo>
                  <a:pt x="90" y="20"/>
                </a:lnTo>
                <a:cubicBezTo>
                  <a:pt x="87" y="12"/>
                  <a:pt x="87" y="9"/>
                  <a:pt x="86" y="5"/>
                </a:cubicBezTo>
                <a:cubicBezTo>
                  <a:pt x="84" y="2"/>
                  <a:pt x="82" y="1"/>
                  <a:pt x="77" y="1"/>
                </a:cubicBezTo>
                <a:cubicBezTo>
                  <a:pt x="75" y="1"/>
                  <a:pt x="72" y="2"/>
                  <a:pt x="70" y="5"/>
                </a:cubicBezTo>
                <a:cubicBezTo>
                  <a:pt x="67" y="7"/>
                  <a:pt x="66" y="10"/>
                  <a:pt x="66" y="14"/>
                </a:cubicBezTo>
                <a:lnTo>
                  <a:pt x="66" y="16"/>
                </a:lnTo>
                <a:cubicBezTo>
                  <a:pt x="62" y="11"/>
                  <a:pt x="58" y="7"/>
                  <a:pt x="54" y="5"/>
                </a:cubicBezTo>
                <a:cubicBezTo>
                  <a:pt x="49" y="2"/>
                  <a:pt x="44"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1564125" y="1431500"/>
            <a:ext cx="2075" cy="2375"/>
          </a:xfrm>
          <a:custGeom>
            <a:avLst/>
            <a:gdLst/>
            <a:ahLst/>
            <a:cxnLst/>
            <a:rect l="l" t="t" r="r" b="b"/>
            <a:pathLst>
              <a:path w="83" h="95" extrusionOk="0">
                <a:moveTo>
                  <a:pt x="50" y="1"/>
                </a:moveTo>
                <a:cubicBezTo>
                  <a:pt x="44" y="1"/>
                  <a:pt x="39" y="2"/>
                  <a:pt x="34" y="5"/>
                </a:cubicBezTo>
                <a:cubicBezTo>
                  <a:pt x="32" y="5"/>
                  <a:pt x="31" y="6"/>
                  <a:pt x="30" y="7"/>
                </a:cubicBezTo>
                <a:cubicBezTo>
                  <a:pt x="26" y="10"/>
                  <a:pt x="24" y="12"/>
                  <a:pt x="21" y="16"/>
                </a:cubicBezTo>
                <a:lnTo>
                  <a:pt x="21" y="14"/>
                </a:lnTo>
                <a:cubicBezTo>
                  <a:pt x="21" y="11"/>
                  <a:pt x="21" y="9"/>
                  <a:pt x="20" y="7"/>
                </a:cubicBezTo>
                <a:cubicBezTo>
                  <a:pt x="19" y="6"/>
                  <a:pt x="18" y="4"/>
                  <a:pt x="16" y="4"/>
                </a:cubicBezTo>
                <a:cubicBezTo>
                  <a:pt x="15" y="2"/>
                  <a:pt x="12" y="2"/>
                  <a:pt x="11" y="2"/>
                </a:cubicBezTo>
                <a:cubicBezTo>
                  <a:pt x="6" y="2"/>
                  <a:pt x="5" y="4"/>
                  <a:pt x="3" y="6"/>
                </a:cubicBezTo>
                <a:cubicBezTo>
                  <a:pt x="0" y="9"/>
                  <a:pt x="0" y="11"/>
                  <a:pt x="0" y="16"/>
                </a:cubicBezTo>
                <a:lnTo>
                  <a:pt x="0" y="82"/>
                </a:lnTo>
                <a:cubicBezTo>
                  <a:pt x="0" y="85"/>
                  <a:pt x="2" y="89"/>
                  <a:pt x="4" y="92"/>
                </a:cubicBezTo>
                <a:cubicBezTo>
                  <a:pt x="6" y="94"/>
                  <a:pt x="10" y="95"/>
                  <a:pt x="13" y="95"/>
                </a:cubicBezTo>
                <a:cubicBezTo>
                  <a:pt x="16" y="95"/>
                  <a:pt x="19" y="94"/>
                  <a:pt x="20" y="92"/>
                </a:cubicBezTo>
                <a:cubicBezTo>
                  <a:pt x="23" y="89"/>
                  <a:pt x="24" y="85"/>
                  <a:pt x="24" y="82"/>
                </a:cubicBezTo>
                <a:lnTo>
                  <a:pt x="24" y="53"/>
                </a:lnTo>
                <a:cubicBezTo>
                  <a:pt x="24" y="44"/>
                  <a:pt x="24" y="38"/>
                  <a:pt x="25" y="33"/>
                </a:cubicBezTo>
                <a:cubicBezTo>
                  <a:pt x="26" y="30"/>
                  <a:pt x="29" y="26"/>
                  <a:pt x="33" y="24"/>
                </a:cubicBezTo>
                <a:cubicBezTo>
                  <a:pt x="36" y="21"/>
                  <a:pt x="39" y="20"/>
                  <a:pt x="44" y="20"/>
                </a:cubicBezTo>
                <a:cubicBezTo>
                  <a:pt x="50" y="20"/>
                  <a:pt x="55" y="22"/>
                  <a:pt x="57" y="26"/>
                </a:cubicBezTo>
                <a:cubicBezTo>
                  <a:pt x="60" y="30"/>
                  <a:pt x="60" y="37"/>
                  <a:pt x="60" y="43"/>
                </a:cubicBezTo>
                <a:lnTo>
                  <a:pt x="60" y="80"/>
                </a:lnTo>
                <a:cubicBezTo>
                  <a:pt x="60" y="84"/>
                  <a:pt x="61" y="88"/>
                  <a:pt x="64" y="90"/>
                </a:cubicBezTo>
                <a:cubicBezTo>
                  <a:pt x="66" y="93"/>
                  <a:pt x="69" y="94"/>
                  <a:pt x="71" y="94"/>
                </a:cubicBezTo>
                <a:cubicBezTo>
                  <a:pt x="75" y="94"/>
                  <a:pt x="77" y="93"/>
                  <a:pt x="79" y="90"/>
                </a:cubicBezTo>
                <a:cubicBezTo>
                  <a:pt x="81" y="88"/>
                  <a:pt x="82" y="84"/>
                  <a:pt x="82" y="80"/>
                </a:cubicBezTo>
                <a:lnTo>
                  <a:pt x="82" y="38"/>
                </a:lnTo>
                <a:cubicBezTo>
                  <a:pt x="80" y="31"/>
                  <a:pt x="79" y="27"/>
                  <a:pt x="79" y="25"/>
                </a:cubicBezTo>
                <a:cubicBezTo>
                  <a:pt x="79" y="22"/>
                  <a:pt x="77" y="19"/>
                  <a:pt x="76" y="16"/>
                </a:cubicBezTo>
                <a:cubicBezTo>
                  <a:pt x="74" y="11"/>
                  <a:pt x="70" y="8"/>
                  <a:pt x="66" y="5"/>
                </a:cubicBezTo>
                <a:cubicBezTo>
                  <a:pt x="61" y="2"/>
                  <a:pt x="56"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1566375" y="1431475"/>
            <a:ext cx="2175" cy="2275"/>
          </a:xfrm>
          <a:custGeom>
            <a:avLst/>
            <a:gdLst/>
            <a:ahLst/>
            <a:cxnLst/>
            <a:rect l="l" t="t" r="r" b="b"/>
            <a:pathLst>
              <a:path w="87" h="91" extrusionOk="0">
                <a:moveTo>
                  <a:pt x="43" y="18"/>
                </a:moveTo>
                <a:cubicBezTo>
                  <a:pt x="50" y="18"/>
                  <a:pt x="54" y="20"/>
                  <a:pt x="58" y="23"/>
                </a:cubicBezTo>
                <a:cubicBezTo>
                  <a:pt x="62" y="27"/>
                  <a:pt x="64" y="33"/>
                  <a:pt x="64" y="42"/>
                </a:cubicBezTo>
                <a:lnTo>
                  <a:pt x="23" y="42"/>
                </a:lnTo>
                <a:cubicBezTo>
                  <a:pt x="23" y="32"/>
                  <a:pt x="26" y="27"/>
                  <a:pt x="30" y="23"/>
                </a:cubicBezTo>
                <a:cubicBezTo>
                  <a:pt x="33" y="20"/>
                  <a:pt x="37" y="18"/>
                  <a:pt x="43" y="18"/>
                </a:cubicBezTo>
                <a:close/>
                <a:moveTo>
                  <a:pt x="43" y="1"/>
                </a:moveTo>
                <a:cubicBezTo>
                  <a:pt x="37" y="1"/>
                  <a:pt x="31" y="2"/>
                  <a:pt x="26" y="4"/>
                </a:cubicBezTo>
                <a:cubicBezTo>
                  <a:pt x="21" y="7"/>
                  <a:pt x="16" y="9"/>
                  <a:pt x="12" y="13"/>
                </a:cubicBezTo>
                <a:cubicBezTo>
                  <a:pt x="7" y="17"/>
                  <a:pt x="5" y="22"/>
                  <a:pt x="2" y="27"/>
                </a:cubicBezTo>
                <a:cubicBezTo>
                  <a:pt x="0" y="32"/>
                  <a:pt x="0" y="39"/>
                  <a:pt x="0" y="45"/>
                </a:cubicBezTo>
                <a:cubicBezTo>
                  <a:pt x="0" y="59"/>
                  <a:pt x="4" y="70"/>
                  <a:pt x="12" y="78"/>
                </a:cubicBezTo>
                <a:cubicBezTo>
                  <a:pt x="20" y="86"/>
                  <a:pt x="31" y="91"/>
                  <a:pt x="45" y="91"/>
                </a:cubicBezTo>
                <a:cubicBezTo>
                  <a:pt x="51" y="91"/>
                  <a:pt x="57" y="90"/>
                  <a:pt x="62" y="89"/>
                </a:cubicBezTo>
                <a:cubicBezTo>
                  <a:pt x="67" y="88"/>
                  <a:pt x="71" y="85"/>
                  <a:pt x="73" y="83"/>
                </a:cubicBezTo>
                <a:cubicBezTo>
                  <a:pt x="77" y="79"/>
                  <a:pt x="78" y="77"/>
                  <a:pt x="81" y="74"/>
                </a:cubicBezTo>
                <a:cubicBezTo>
                  <a:pt x="82" y="72"/>
                  <a:pt x="83" y="69"/>
                  <a:pt x="83" y="67"/>
                </a:cubicBezTo>
                <a:cubicBezTo>
                  <a:pt x="83" y="64"/>
                  <a:pt x="82" y="63"/>
                  <a:pt x="81" y="62"/>
                </a:cubicBezTo>
                <a:cubicBezTo>
                  <a:pt x="81" y="62"/>
                  <a:pt x="81" y="63"/>
                  <a:pt x="80" y="63"/>
                </a:cubicBezTo>
                <a:cubicBezTo>
                  <a:pt x="79" y="63"/>
                  <a:pt x="78" y="62"/>
                  <a:pt x="77" y="62"/>
                </a:cubicBezTo>
                <a:cubicBezTo>
                  <a:pt x="74" y="62"/>
                  <a:pt x="73" y="62"/>
                  <a:pt x="72" y="63"/>
                </a:cubicBezTo>
                <a:lnTo>
                  <a:pt x="66" y="69"/>
                </a:lnTo>
                <a:cubicBezTo>
                  <a:pt x="64" y="71"/>
                  <a:pt x="62" y="72"/>
                  <a:pt x="59" y="73"/>
                </a:cubicBezTo>
                <a:cubicBezTo>
                  <a:pt x="57" y="74"/>
                  <a:pt x="56" y="76"/>
                  <a:pt x="53" y="76"/>
                </a:cubicBezTo>
                <a:cubicBezTo>
                  <a:pt x="50" y="77"/>
                  <a:pt x="47" y="77"/>
                  <a:pt x="46" y="77"/>
                </a:cubicBezTo>
                <a:cubicBezTo>
                  <a:pt x="42" y="77"/>
                  <a:pt x="38" y="76"/>
                  <a:pt x="35" y="74"/>
                </a:cubicBezTo>
                <a:cubicBezTo>
                  <a:pt x="31" y="72"/>
                  <a:pt x="28" y="69"/>
                  <a:pt x="27" y="65"/>
                </a:cubicBezTo>
                <a:cubicBezTo>
                  <a:pt x="27" y="64"/>
                  <a:pt x="26" y="64"/>
                  <a:pt x="26" y="63"/>
                </a:cubicBezTo>
                <a:cubicBezTo>
                  <a:pt x="25" y="59"/>
                  <a:pt x="23" y="55"/>
                  <a:pt x="23" y="52"/>
                </a:cubicBezTo>
                <a:lnTo>
                  <a:pt x="67" y="52"/>
                </a:lnTo>
                <a:cubicBezTo>
                  <a:pt x="73" y="52"/>
                  <a:pt x="77" y="50"/>
                  <a:pt x="81" y="49"/>
                </a:cubicBezTo>
                <a:cubicBezTo>
                  <a:pt x="84" y="48"/>
                  <a:pt x="86" y="44"/>
                  <a:pt x="86" y="38"/>
                </a:cubicBezTo>
                <a:cubicBezTo>
                  <a:pt x="86" y="31"/>
                  <a:pt x="84" y="26"/>
                  <a:pt x="81" y="19"/>
                </a:cubicBezTo>
                <a:cubicBezTo>
                  <a:pt x="78" y="13"/>
                  <a:pt x="73" y="9"/>
                  <a:pt x="67" y="6"/>
                </a:cubicBezTo>
                <a:cubicBezTo>
                  <a:pt x="61" y="2"/>
                  <a:pt x="53"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1568675" y="1430675"/>
            <a:ext cx="2225" cy="3175"/>
          </a:xfrm>
          <a:custGeom>
            <a:avLst/>
            <a:gdLst/>
            <a:ahLst/>
            <a:cxnLst/>
            <a:rect l="l" t="t" r="r" b="b"/>
            <a:pathLst>
              <a:path w="89" h="127" extrusionOk="0">
                <a:moveTo>
                  <a:pt x="46" y="48"/>
                </a:moveTo>
                <a:cubicBezTo>
                  <a:pt x="50" y="48"/>
                  <a:pt x="54" y="49"/>
                  <a:pt x="58" y="52"/>
                </a:cubicBezTo>
                <a:cubicBezTo>
                  <a:pt x="62" y="54"/>
                  <a:pt x="64" y="57"/>
                  <a:pt x="65" y="62"/>
                </a:cubicBezTo>
                <a:cubicBezTo>
                  <a:pt x="68" y="65"/>
                  <a:pt x="68" y="71"/>
                  <a:pt x="68" y="78"/>
                </a:cubicBezTo>
                <a:cubicBezTo>
                  <a:pt x="66" y="86"/>
                  <a:pt x="64" y="91"/>
                  <a:pt x="63" y="95"/>
                </a:cubicBezTo>
                <a:cubicBezTo>
                  <a:pt x="62" y="99"/>
                  <a:pt x="58" y="103"/>
                  <a:pt x="55" y="104"/>
                </a:cubicBezTo>
                <a:cubicBezTo>
                  <a:pt x="52" y="106"/>
                  <a:pt x="49" y="106"/>
                  <a:pt x="44" y="106"/>
                </a:cubicBezTo>
                <a:cubicBezTo>
                  <a:pt x="41" y="106"/>
                  <a:pt x="37" y="105"/>
                  <a:pt x="34" y="103"/>
                </a:cubicBezTo>
                <a:cubicBezTo>
                  <a:pt x="31" y="100"/>
                  <a:pt x="28" y="98"/>
                  <a:pt x="27" y="93"/>
                </a:cubicBezTo>
                <a:cubicBezTo>
                  <a:pt x="26" y="89"/>
                  <a:pt x="24" y="84"/>
                  <a:pt x="24" y="78"/>
                </a:cubicBezTo>
                <a:cubicBezTo>
                  <a:pt x="24" y="71"/>
                  <a:pt x="26" y="67"/>
                  <a:pt x="27" y="62"/>
                </a:cubicBezTo>
                <a:cubicBezTo>
                  <a:pt x="28" y="58"/>
                  <a:pt x="31" y="54"/>
                  <a:pt x="34" y="52"/>
                </a:cubicBezTo>
                <a:cubicBezTo>
                  <a:pt x="38" y="49"/>
                  <a:pt x="41" y="48"/>
                  <a:pt x="46" y="48"/>
                </a:cubicBezTo>
                <a:close/>
                <a:moveTo>
                  <a:pt x="77" y="1"/>
                </a:moveTo>
                <a:cubicBezTo>
                  <a:pt x="73" y="1"/>
                  <a:pt x="71" y="2"/>
                  <a:pt x="69" y="4"/>
                </a:cubicBezTo>
                <a:cubicBezTo>
                  <a:pt x="68" y="7"/>
                  <a:pt x="67" y="10"/>
                  <a:pt x="67" y="14"/>
                </a:cubicBezTo>
                <a:lnTo>
                  <a:pt x="67" y="48"/>
                </a:lnTo>
                <a:cubicBezTo>
                  <a:pt x="63" y="43"/>
                  <a:pt x="58" y="40"/>
                  <a:pt x="54" y="38"/>
                </a:cubicBezTo>
                <a:cubicBezTo>
                  <a:pt x="51" y="35"/>
                  <a:pt x="43" y="34"/>
                  <a:pt x="37" y="34"/>
                </a:cubicBezTo>
                <a:cubicBezTo>
                  <a:pt x="26" y="34"/>
                  <a:pt x="17" y="38"/>
                  <a:pt x="11" y="45"/>
                </a:cubicBezTo>
                <a:cubicBezTo>
                  <a:pt x="3" y="53"/>
                  <a:pt x="0" y="64"/>
                  <a:pt x="0" y="79"/>
                </a:cubicBezTo>
                <a:cubicBezTo>
                  <a:pt x="0" y="85"/>
                  <a:pt x="1" y="91"/>
                  <a:pt x="2" y="96"/>
                </a:cubicBezTo>
                <a:cubicBezTo>
                  <a:pt x="3" y="103"/>
                  <a:pt x="7" y="106"/>
                  <a:pt x="11" y="111"/>
                </a:cubicBezTo>
                <a:cubicBezTo>
                  <a:pt x="15" y="116"/>
                  <a:pt x="18" y="120"/>
                  <a:pt x="22" y="122"/>
                </a:cubicBezTo>
                <a:cubicBezTo>
                  <a:pt x="27" y="125"/>
                  <a:pt x="32" y="126"/>
                  <a:pt x="37" y="126"/>
                </a:cubicBezTo>
                <a:cubicBezTo>
                  <a:pt x="41" y="126"/>
                  <a:pt x="44" y="126"/>
                  <a:pt x="49" y="125"/>
                </a:cubicBezTo>
                <a:cubicBezTo>
                  <a:pt x="53" y="123"/>
                  <a:pt x="55" y="122"/>
                  <a:pt x="59" y="120"/>
                </a:cubicBezTo>
                <a:cubicBezTo>
                  <a:pt x="62" y="117"/>
                  <a:pt x="65" y="115"/>
                  <a:pt x="68" y="110"/>
                </a:cubicBezTo>
                <a:lnTo>
                  <a:pt x="68" y="113"/>
                </a:lnTo>
                <a:cubicBezTo>
                  <a:pt x="68" y="117"/>
                  <a:pt x="69" y="121"/>
                  <a:pt x="70" y="123"/>
                </a:cubicBezTo>
                <a:cubicBezTo>
                  <a:pt x="73" y="126"/>
                  <a:pt x="74" y="127"/>
                  <a:pt x="78" y="127"/>
                </a:cubicBezTo>
                <a:cubicBezTo>
                  <a:pt x="80" y="127"/>
                  <a:pt x="83" y="126"/>
                  <a:pt x="85" y="123"/>
                </a:cubicBezTo>
                <a:cubicBezTo>
                  <a:pt x="88" y="121"/>
                  <a:pt x="88" y="118"/>
                  <a:pt x="88" y="113"/>
                </a:cubicBezTo>
                <a:lnTo>
                  <a:pt x="88" y="13"/>
                </a:lnTo>
                <a:cubicBezTo>
                  <a:pt x="88" y="9"/>
                  <a:pt x="87" y="6"/>
                  <a:pt x="84" y="4"/>
                </a:cubicBezTo>
                <a:cubicBezTo>
                  <a:pt x="83" y="2"/>
                  <a:pt x="79"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a:off x="1572125" y="1430650"/>
            <a:ext cx="2200" cy="3200"/>
          </a:xfrm>
          <a:custGeom>
            <a:avLst/>
            <a:gdLst/>
            <a:ahLst/>
            <a:cxnLst/>
            <a:rect l="l" t="t" r="r" b="b"/>
            <a:pathLst>
              <a:path w="88" h="128" extrusionOk="0">
                <a:moveTo>
                  <a:pt x="43" y="51"/>
                </a:moveTo>
                <a:cubicBezTo>
                  <a:pt x="47" y="51"/>
                  <a:pt x="51" y="53"/>
                  <a:pt x="53" y="55"/>
                </a:cubicBezTo>
                <a:cubicBezTo>
                  <a:pt x="57" y="58"/>
                  <a:pt x="58" y="60"/>
                  <a:pt x="61" y="65"/>
                </a:cubicBezTo>
                <a:cubicBezTo>
                  <a:pt x="62" y="70"/>
                  <a:pt x="63" y="75"/>
                  <a:pt x="63" y="81"/>
                </a:cubicBezTo>
                <a:cubicBezTo>
                  <a:pt x="64" y="90"/>
                  <a:pt x="63" y="96"/>
                  <a:pt x="58" y="101"/>
                </a:cubicBezTo>
                <a:cubicBezTo>
                  <a:pt x="54" y="106"/>
                  <a:pt x="49" y="109"/>
                  <a:pt x="44" y="109"/>
                </a:cubicBezTo>
                <a:cubicBezTo>
                  <a:pt x="37" y="109"/>
                  <a:pt x="32" y="106"/>
                  <a:pt x="27" y="101"/>
                </a:cubicBezTo>
                <a:cubicBezTo>
                  <a:pt x="23" y="96"/>
                  <a:pt x="21" y="90"/>
                  <a:pt x="21" y="81"/>
                </a:cubicBezTo>
                <a:cubicBezTo>
                  <a:pt x="21" y="75"/>
                  <a:pt x="22" y="70"/>
                  <a:pt x="23" y="65"/>
                </a:cubicBezTo>
                <a:cubicBezTo>
                  <a:pt x="26" y="60"/>
                  <a:pt x="27" y="57"/>
                  <a:pt x="31" y="55"/>
                </a:cubicBezTo>
                <a:cubicBezTo>
                  <a:pt x="35" y="52"/>
                  <a:pt x="38" y="51"/>
                  <a:pt x="43" y="51"/>
                </a:cubicBezTo>
                <a:close/>
                <a:moveTo>
                  <a:pt x="11" y="1"/>
                </a:moveTo>
                <a:cubicBezTo>
                  <a:pt x="7" y="1"/>
                  <a:pt x="6" y="3"/>
                  <a:pt x="3" y="5"/>
                </a:cubicBezTo>
                <a:cubicBezTo>
                  <a:pt x="2" y="8"/>
                  <a:pt x="1" y="11"/>
                  <a:pt x="1" y="15"/>
                </a:cubicBezTo>
                <a:lnTo>
                  <a:pt x="1" y="114"/>
                </a:lnTo>
                <a:cubicBezTo>
                  <a:pt x="1" y="118"/>
                  <a:pt x="2" y="122"/>
                  <a:pt x="3" y="124"/>
                </a:cubicBezTo>
                <a:cubicBezTo>
                  <a:pt x="4" y="127"/>
                  <a:pt x="7" y="128"/>
                  <a:pt x="11" y="128"/>
                </a:cubicBezTo>
                <a:cubicBezTo>
                  <a:pt x="15" y="128"/>
                  <a:pt x="17" y="127"/>
                  <a:pt x="18" y="124"/>
                </a:cubicBezTo>
                <a:cubicBezTo>
                  <a:pt x="21" y="122"/>
                  <a:pt x="21" y="119"/>
                  <a:pt x="21" y="114"/>
                </a:cubicBezTo>
                <a:lnTo>
                  <a:pt x="21" y="111"/>
                </a:lnTo>
                <a:lnTo>
                  <a:pt x="27" y="118"/>
                </a:lnTo>
                <a:cubicBezTo>
                  <a:pt x="28" y="119"/>
                  <a:pt x="31" y="121"/>
                  <a:pt x="32" y="122"/>
                </a:cubicBezTo>
                <a:lnTo>
                  <a:pt x="40" y="126"/>
                </a:lnTo>
                <a:cubicBezTo>
                  <a:pt x="43" y="127"/>
                  <a:pt x="47" y="127"/>
                  <a:pt x="51" y="127"/>
                </a:cubicBezTo>
                <a:cubicBezTo>
                  <a:pt x="56" y="127"/>
                  <a:pt x="62" y="126"/>
                  <a:pt x="66" y="123"/>
                </a:cubicBezTo>
                <a:cubicBezTo>
                  <a:pt x="70" y="121"/>
                  <a:pt x="74" y="118"/>
                  <a:pt x="77" y="112"/>
                </a:cubicBezTo>
                <a:cubicBezTo>
                  <a:pt x="81" y="108"/>
                  <a:pt x="83" y="103"/>
                  <a:pt x="84" y="98"/>
                </a:cubicBezTo>
                <a:cubicBezTo>
                  <a:pt x="86" y="92"/>
                  <a:pt x="88" y="87"/>
                  <a:pt x="88" y="80"/>
                </a:cubicBezTo>
                <a:cubicBezTo>
                  <a:pt x="88" y="71"/>
                  <a:pt x="86" y="62"/>
                  <a:pt x="82" y="55"/>
                </a:cubicBezTo>
                <a:cubicBezTo>
                  <a:pt x="79" y="49"/>
                  <a:pt x="74" y="44"/>
                  <a:pt x="69" y="40"/>
                </a:cubicBezTo>
                <a:cubicBezTo>
                  <a:pt x="64" y="36"/>
                  <a:pt x="58" y="35"/>
                  <a:pt x="51" y="35"/>
                </a:cubicBezTo>
                <a:cubicBezTo>
                  <a:pt x="44" y="35"/>
                  <a:pt x="38" y="36"/>
                  <a:pt x="33" y="39"/>
                </a:cubicBezTo>
                <a:cubicBezTo>
                  <a:pt x="28" y="41"/>
                  <a:pt x="25" y="44"/>
                  <a:pt x="21" y="49"/>
                </a:cubicBezTo>
                <a:lnTo>
                  <a:pt x="21" y="14"/>
                </a:lnTo>
                <a:cubicBezTo>
                  <a:pt x="21" y="10"/>
                  <a:pt x="19" y="6"/>
                  <a:pt x="18" y="5"/>
                </a:cubicBezTo>
                <a:cubicBezTo>
                  <a:pt x="16" y="3"/>
                  <a:pt x="13"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a:off x="1574250" y="1431500"/>
            <a:ext cx="2225" cy="3225"/>
          </a:xfrm>
          <a:custGeom>
            <a:avLst/>
            <a:gdLst/>
            <a:ahLst/>
            <a:cxnLst/>
            <a:rect l="l" t="t" r="r" b="b"/>
            <a:pathLst>
              <a:path w="89" h="129" extrusionOk="0">
                <a:moveTo>
                  <a:pt x="75" y="1"/>
                </a:moveTo>
                <a:cubicBezTo>
                  <a:pt x="73" y="1"/>
                  <a:pt x="71" y="1"/>
                  <a:pt x="70" y="2"/>
                </a:cubicBezTo>
                <a:cubicBezTo>
                  <a:pt x="69" y="4"/>
                  <a:pt x="68" y="5"/>
                  <a:pt x="66" y="7"/>
                </a:cubicBezTo>
                <a:cubicBezTo>
                  <a:pt x="65" y="10"/>
                  <a:pt x="64" y="12"/>
                  <a:pt x="63" y="17"/>
                </a:cubicBezTo>
                <a:lnTo>
                  <a:pt x="44" y="68"/>
                </a:lnTo>
                <a:lnTo>
                  <a:pt x="25" y="14"/>
                </a:lnTo>
                <a:cubicBezTo>
                  <a:pt x="24" y="10"/>
                  <a:pt x="23" y="7"/>
                  <a:pt x="22" y="5"/>
                </a:cubicBezTo>
                <a:cubicBezTo>
                  <a:pt x="20" y="2"/>
                  <a:pt x="18" y="2"/>
                  <a:pt x="14" y="2"/>
                </a:cubicBezTo>
                <a:cubicBezTo>
                  <a:pt x="12" y="2"/>
                  <a:pt x="10" y="2"/>
                  <a:pt x="9" y="3"/>
                </a:cubicBezTo>
                <a:cubicBezTo>
                  <a:pt x="8" y="5"/>
                  <a:pt x="5" y="6"/>
                  <a:pt x="5" y="7"/>
                </a:cubicBezTo>
                <a:cubicBezTo>
                  <a:pt x="4" y="8"/>
                  <a:pt x="4" y="11"/>
                  <a:pt x="4" y="12"/>
                </a:cubicBezTo>
                <a:cubicBezTo>
                  <a:pt x="4" y="13"/>
                  <a:pt x="5" y="17"/>
                  <a:pt x="7" y="21"/>
                </a:cubicBezTo>
                <a:lnTo>
                  <a:pt x="34" y="90"/>
                </a:lnTo>
                <a:lnTo>
                  <a:pt x="32" y="95"/>
                </a:lnTo>
                <a:cubicBezTo>
                  <a:pt x="30" y="99"/>
                  <a:pt x="29" y="102"/>
                  <a:pt x="28" y="104"/>
                </a:cubicBezTo>
                <a:cubicBezTo>
                  <a:pt x="26" y="107"/>
                  <a:pt x="25" y="108"/>
                  <a:pt x="24" y="108"/>
                </a:cubicBezTo>
                <a:cubicBezTo>
                  <a:pt x="23" y="109"/>
                  <a:pt x="20" y="109"/>
                  <a:pt x="18" y="109"/>
                </a:cubicBezTo>
                <a:lnTo>
                  <a:pt x="10" y="109"/>
                </a:lnTo>
                <a:cubicBezTo>
                  <a:pt x="8" y="109"/>
                  <a:pt x="5" y="110"/>
                  <a:pt x="4" y="112"/>
                </a:cubicBezTo>
                <a:cubicBezTo>
                  <a:pt x="3" y="113"/>
                  <a:pt x="0" y="115"/>
                  <a:pt x="0" y="118"/>
                </a:cubicBezTo>
                <a:cubicBezTo>
                  <a:pt x="0" y="122"/>
                  <a:pt x="3" y="125"/>
                  <a:pt x="6" y="127"/>
                </a:cubicBezTo>
                <a:cubicBezTo>
                  <a:pt x="10" y="128"/>
                  <a:pt x="14" y="129"/>
                  <a:pt x="21" y="129"/>
                </a:cubicBezTo>
                <a:cubicBezTo>
                  <a:pt x="29" y="129"/>
                  <a:pt x="33" y="128"/>
                  <a:pt x="38" y="127"/>
                </a:cubicBezTo>
                <a:cubicBezTo>
                  <a:pt x="41" y="124"/>
                  <a:pt x="45" y="121"/>
                  <a:pt x="49" y="117"/>
                </a:cubicBezTo>
                <a:cubicBezTo>
                  <a:pt x="51" y="113"/>
                  <a:pt x="54" y="108"/>
                  <a:pt x="56" y="102"/>
                </a:cubicBezTo>
                <a:lnTo>
                  <a:pt x="85" y="25"/>
                </a:lnTo>
                <a:cubicBezTo>
                  <a:pt x="85" y="22"/>
                  <a:pt x="86" y="21"/>
                  <a:pt x="86" y="18"/>
                </a:cubicBezTo>
                <a:cubicBezTo>
                  <a:pt x="86" y="17"/>
                  <a:pt x="88" y="15"/>
                  <a:pt x="88" y="15"/>
                </a:cubicBezTo>
                <a:cubicBezTo>
                  <a:pt x="85" y="10"/>
                  <a:pt x="85" y="7"/>
                  <a:pt x="84" y="6"/>
                </a:cubicBezTo>
                <a:lnTo>
                  <a:pt x="80" y="2"/>
                </a:lnTo>
                <a:cubicBezTo>
                  <a:pt x="79" y="1"/>
                  <a:pt x="76"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1582875" y="1430725"/>
            <a:ext cx="1650" cy="3150"/>
          </a:xfrm>
          <a:custGeom>
            <a:avLst/>
            <a:gdLst/>
            <a:ahLst/>
            <a:cxnLst/>
            <a:rect l="l" t="t" r="r" b="b"/>
            <a:pathLst>
              <a:path w="66" h="126" extrusionOk="0">
                <a:moveTo>
                  <a:pt x="46" y="0"/>
                </a:moveTo>
                <a:cubicBezTo>
                  <a:pt x="38" y="0"/>
                  <a:pt x="32" y="1"/>
                  <a:pt x="28" y="2"/>
                </a:cubicBezTo>
                <a:cubicBezTo>
                  <a:pt x="24" y="4"/>
                  <a:pt x="21" y="7"/>
                  <a:pt x="20" y="11"/>
                </a:cubicBezTo>
                <a:cubicBezTo>
                  <a:pt x="18" y="15"/>
                  <a:pt x="17" y="20"/>
                  <a:pt x="17" y="28"/>
                </a:cubicBezTo>
                <a:lnTo>
                  <a:pt x="17" y="34"/>
                </a:lnTo>
                <a:lnTo>
                  <a:pt x="12" y="34"/>
                </a:lnTo>
                <a:cubicBezTo>
                  <a:pt x="4" y="34"/>
                  <a:pt x="0" y="37"/>
                  <a:pt x="0" y="43"/>
                </a:cubicBezTo>
                <a:cubicBezTo>
                  <a:pt x="0" y="46"/>
                  <a:pt x="1" y="48"/>
                  <a:pt x="2" y="49"/>
                </a:cubicBezTo>
                <a:cubicBezTo>
                  <a:pt x="3" y="51"/>
                  <a:pt x="6" y="52"/>
                  <a:pt x="11" y="52"/>
                </a:cubicBezTo>
                <a:lnTo>
                  <a:pt x="17" y="52"/>
                </a:lnTo>
                <a:lnTo>
                  <a:pt x="17" y="113"/>
                </a:lnTo>
                <a:cubicBezTo>
                  <a:pt x="17" y="118"/>
                  <a:pt x="17" y="120"/>
                  <a:pt x="20" y="123"/>
                </a:cubicBezTo>
                <a:cubicBezTo>
                  <a:pt x="21" y="125"/>
                  <a:pt x="24" y="126"/>
                  <a:pt x="27" y="126"/>
                </a:cubicBezTo>
                <a:cubicBezTo>
                  <a:pt x="30" y="126"/>
                  <a:pt x="32" y="125"/>
                  <a:pt x="35" y="123"/>
                </a:cubicBezTo>
                <a:cubicBezTo>
                  <a:pt x="37" y="120"/>
                  <a:pt x="38" y="116"/>
                  <a:pt x="38" y="113"/>
                </a:cubicBezTo>
                <a:lnTo>
                  <a:pt x="38" y="52"/>
                </a:lnTo>
                <a:lnTo>
                  <a:pt x="43" y="52"/>
                </a:lnTo>
                <a:cubicBezTo>
                  <a:pt x="47" y="52"/>
                  <a:pt x="49" y="52"/>
                  <a:pt x="52" y="51"/>
                </a:cubicBezTo>
                <a:cubicBezTo>
                  <a:pt x="55" y="51"/>
                  <a:pt x="57" y="48"/>
                  <a:pt x="57" y="44"/>
                </a:cubicBezTo>
                <a:cubicBezTo>
                  <a:pt x="57" y="39"/>
                  <a:pt x="52" y="37"/>
                  <a:pt x="43" y="37"/>
                </a:cubicBezTo>
                <a:lnTo>
                  <a:pt x="38" y="37"/>
                </a:lnTo>
                <a:lnTo>
                  <a:pt x="38" y="32"/>
                </a:lnTo>
                <a:cubicBezTo>
                  <a:pt x="38" y="28"/>
                  <a:pt x="38" y="24"/>
                  <a:pt x="40" y="21"/>
                </a:cubicBezTo>
                <a:cubicBezTo>
                  <a:pt x="41" y="18"/>
                  <a:pt x="43" y="17"/>
                  <a:pt x="47" y="17"/>
                </a:cubicBezTo>
                <a:lnTo>
                  <a:pt x="58" y="17"/>
                </a:lnTo>
                <a:cubicBezTo>
                  <a:pt x="60" y="17"/>
                  <a:pt x="62" y="16"/>
                  <a:pt x="63" y="15"/>
                </a:cubicBezTo>
                <a:cubicBezTo>
                  <a:pt x="64" y="13"/>
                  <a:pt x="66" y="12"/>
                  <a:pt x="66" y="10"/>
                </a:cubicBezTo>
                <a:cubicBezTo>
                  <a:pt x="66" y="2"/>
                  <a:pt x="59"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1584450" y="1431500"/>
            <a:ext cx="1575" cy="2325"/>
          </a:xfrm>
          <a:custGeom>
            <a:avLst/>
            <a:gdLst/>
            <a:ahLst/>
            <a:cxnLst/>
            <a:rect l="l" t="t" r="r" b="b"/>
            <a:pathLst>
              <a:path w="63" h="93" extrusionOk="0">
                <a:moveTo>
                  <a:pt x="12" y="1"/>
                </a:moveTo>
                <a:cubicBezTo>
                  <a:pt x="5" y="1"/>
                  <a:pt x="1" y="6"/>
                  <a:pt x="1" y="16"/>
                </a:cubicBezTo>
                <a:lnTo>
                  <a:pt x="1" y="78"/>
                </a:lnTo>
                <a:cubicBezTo>
                  <a:pt x="1" y="84"/>
                  <a:pt x="1" y="87"/>
                  <a:pt x="4" y="89"/>
                </a:cubicBezTo>
                <a:cubicBezTo>
                  <a:pt x="5" y="92"/>
                  <a:pt x="9" y="93"/>
                  <a:pt x="11" y="93"/>
                </a:cubicBezTo>
                <a:cubicBezTo>
                  <a:pt x="14" y="93"/>
                  <a:pt x="16" y="92"/>
                  <a:pt x="19" y="89"/>
                </a:cubicBezTo>
                <a:cubicBezTo>
                  <a:pt x="21" y="87"/>
                  <a:pt x="23" y="84"/>
                  <a:pt x="23" y="78"/>
                </a:cubicBezTo>
                <a:lnTo>
                  <a:pt x="23" y="60"/>
                </a:lnTo>
                <a:lnTo>
                  <a:pt x="22" y="43"/>
                </a:lnTo>
                <a:cubicBezTo>
                  <a:pt x="24" y="38"/>
                  <a:pt x="24" y="34"/>
                  <a:pt x="25" y="30"/>
                </a:cubicBezTo>
                <a:cubicBezTo>
                  <a:pt x="26" y="26"/>
                  <a:pt x="27" y="24"/>
                  <a:pt x="30" y="22"/>
                </a:cubicBezTo>
                <a:cubicBezTo>
                  <a:pt x="31" y="21"/>
                  <a:pt x="34" y="20"/>
                  <a:pt x="38" y="20"/>
                </a:cubicBezTo>
                <a:cubicBezTo>
                  <a:pt x="41" y="20"/>
                  <a:pt x="45" y="20"/>
                  <a:pt x="47" y="21"/>
                </a:cubicBezTo>
                <a:cubicBezTo>
                  <a:pt x="51" y="22"/>
                  <a:pt x="52" y="22"/>
                  <a:pt x="54" y="22"/>
                </a:cubicBezTo>
                <a:cubicBezTo>
                  <a:pt x="56" y="22"/>
                  <a:pt x="59" y="21"/>
                  <a:pt x="60" y="20"/>
                </a:cubicBezTo>
                <a:cubicBezTo>
                  <a:pt x="61" y="19"/>
                  <a:pt x="62" y="16"/>
                  <a:pt x="62" y="14"/>
                </a:cubicBezTo>
                <a:cubicBezTo>
                  <a:pt x="62" y="10"/>
                  <a:pt x="60" y="7"/>
                  <a:pt x="56" y="5"/>
                </a:cubicBezTo>
                <a:cubicBezTo>
                  <a:pt x="51" y="2"/>
                  <a:pt x="47" y="1"/>
                  <a:pt x="42" y="1"/>
                </a:cubicBezTo>
                <a:cubicBezTo>
                  <a:pt x="37" y="1"/>
                  <a:pt x="33" y="2"/>
                  <a:pt x="30" y="5"/>
                </a:cubicBezTo>
                <a:cubicBezTo>
                  <a:pt x="28" y="7"/>
                  <a:pt x="25" y="10"/>
                  <a:pt x="23" y="15"/>
                </a:cubicBezTo>
                <a:cubicBezTo>
                  <a:pt x="23" y="11"/>
                  <a:pt x="21" y="7"/>
                  <a:pt x="20" y="5"/>
                </a:cubicBezTo>
                <a:cubicBezTo>
                  <a:pt x="19" y="2"/>
                  <a:pt x="16"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5"/>
          <p:cNvSpPr/>
          <p:nvPr/>
        </p:nvSpPr>
        <p:spPr>
          <a:xfrm>
            <a:off x="1585950" y="1431475"/>
            <a:ext cx="2125" cy="2325"/>
          </a:xfrm>
          <a:custGeom>
            <a:avLst/>
            <a:gdLst/>
            <a:ahLst/>
            <a:cxnLst/>
            <a:rect l="l" t="t" r="r" b="b"/>
            <a:pathLst>
              <a:path w="85" h="93" extrusionOk="0">
                <a:moveTo>
                  <a:pt x="42" y="18"/>
                </a:moveTo>
                <a:cubicBezTo>
                  <a:pt x="48" y="18"/>
                  <a:pt x="52" y="20"/>
                  <a:pt x="56" y="23"/>
                </a:cubicBezTo>
                <a:cubicBezTo>
                  <a:pt x="60" y="27"/>
                  <a:pt x="61" y="32"/>
                  <a:pt x="62" y="40"/>
                </a:cubicBezTo>
                <a:lnTo>
                  <a:pt x="22" y="40"/>
                </a:lnTo>
                <a:cubicBezTo>
                  <a:pt x="23" y="32"/>
                  <a:pt x="25" y="27"/>
                  <a:pt x="28" y="23"/>
                </a:cubicBezTo>
                <a:cubicBezTo>
                  <a:pt x="32" y="20"/>
                  <a:pt x="36" y="18"/>
                  <a:pt x="42" y="18"/>
                </a:cubicBezTo>
                <a:close/>
                <a:moveTo>
                  <a:pt x="43" y="1"/>
                </a:moveTo>
                <a:cubicBezTo>
                  <a:pt x="37" y="1"/>
                  <a:pt x="31" y="2"/>
                  <a:pt x="26" y="4"/>
                </a:cubicBezTo>
                <a:cubicBezTo>
                  <a:pt x="21" y="7"/>
                  <a:pt x="15" y="9"/>
                  <a:pt x="11" y="13"/>
                </a:cubicBezTo>
                <a:cubicBezTo>
                  <a:pt x="7" y="17"/>
                  <a:pt x="5" y="22"/>
                  <a:pt x="2" y="27"/>
                </a:cubicBezTo>
                <a:cubicBezTo>
                  <a:pt x="0" y="33"/>
                  <a:pt x="0" y="39"/>
                  <a:pt x="0" y="47"/>
                </a:cubicBezTo>
                <a:cubicBezTo>
                  <a:pt x="0" y="60"/>
                  <a:pt x="3" y="72"/>
                  <a:pt x="11" y="79"/>
                </a:cubicBezTo>
                <a:cubicBezTo>
                  <a:pt x="18" y="88"/>
                  <a:pt x="31" y="93"/>
                  <a:pt x="44" y="93"/>
                </a:cubicBezTo>
                <a:cubicBezTo>
                  <a:pt x="51" y="93"/>
                  <a:pt x="56" y="91"/>
                  <a:pt x="61" y="90"/>
                </a:cubicBezTo>
                <a:cubicBezTo>
                  <a:pt x="67" y="89"/>
                  <a:pt x="70" y="86"/>
                  <a:pt x="74" y="84"/>
                </a:cubicBezTo>
                <a:cubicBezTo>
                  <a:pt x="78" y="81"/>
                  <a:pt x="79" y="78"/>
                  <a:pt x="82" y="75"/>
                </a:cubicBezTo>
                <a:cubicBezTo>
                  <a:pt x="83" y="73"/>
                  <a:pt x="84" y="70"/>
                  <a:pt x="84" y="69"/>
                </a:cubicBezTo>
                <a:cubicBezTo>
                  <a:pt x="84" y="67"/>
                  <a:pt x="83" y="65"/>
                  <a:pt x="82" y="64"/>
                </a:cubicBezTo>
                <a:cubicBezTo>
                  <a:pt x="79" y="63"/>
                  <a:pt x="78" y="62"/>
                  <a:pt x="76" y="62"/>
                </a:cubicBezTo>
                <a:cubicBezTo>
                  <a:pt x="73" y="62"/>
                  <a:pt x="72" y="62"/>
                  <a:pt x="71" y="63"/>
                </a:cubicBezTo>
                <a:lnTo>
                  <a:pt x="64" y="69"/>
                </a:lnTo>
                <a:cubicBezTo>
                  <a:pt x="62" y="71"/>
                  <a:pt x="60" y="72"/>
                  <a:pt x="58" y="73"/>
                </a:cubicBezTo>
                <a:cubicBezTo>
                  <a:pt x="56" y="74"/>
                  <a:pt x="55" y="76"/>
                  <a:pt x="52" y="76"/>
                </a:cubicBezTo>
                <a:cubicBezTo>
                  <a:pt x="50" y="77"/>
                  <a:pt x="47" y="77"/>
                  <a:pt x="45" y="77"/>
                </a:cubicBezTo>
                <a:cubicBezTo>
                  <a:pt x="41" y="77"/>
                  <a:pt x="37" y="76"/>
                  <a:pt x="33" y="74"/>
                </a:cubicBezTo>
                <a:cubicBezTo>
                  <a:pt x="30" y="72"/>
                  <a:pt x="27" y="69"/>
                  <a:pt x="26" y="65"/>
                </a:cubicBezTo>
                <a:cubicBezTo>
                  <a:pt x="23" y="62"/>
                  <a:pt x="23" y="57"/>
                  <a:pt x="23" y="52"/>
                </a:cubicBezTo>
                <a:lnTo>
                  <a:pt x="67" y="52"/>
                </a:lnTo>
                <a:cubicBezTo>
                  <a:pt x="73" y="52"/>
                  <a:pt x="77" y="50"/>
                  <a:pt x="80" y="49"/>
                </a:cubicBezTo>
                <a:cubicBezTo>
                  <a:pt x="84" y="48"/>
                  <a:pt x="85" y="44"/>
                  <a:pt x="85" y="38"/>
                </a:cubicBezTo>
                <a:cubicBezTo>
                  <a:pt x="85" y="31"/>
                  <a:pt x="84" y="26"/>
                  <a:pt x="80" y="19"/>
                </a:cubicBezTo>
                <a:cubicBezTo>
                  <a:pt x="78" y="13"/>
                  <a:pt x="73" y="9"/>
                  <a:pt x="67" y="6"/>
                </a:cubicBezTo>
                <a:cubicBezTo>
                  <a:pt x="59"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5"/>
          <p:cNvSpPr/>
          <p:nvPr/>
        </p:nvSpPr>
        <p:spPr>
          <a:xfrm>
            <a:off x="1588250" y="1431475"/>
            <a:ext cx="2175" cy="2325"/>
          </a:xfrm>
          <a:custGeom>
            <a:avLst/>
            <a:gdLst/>
            <a:ahLst/>
            <a:cxnLst/>
            <a:rect l="l" t="t" r="r" b="b"/>
            <a:pathLst>
              <a:path w="87" h="93" extrusionOk="0">
                <a:moveTo>
                  <a:pt x="43" y="18"/>
                </a:moveTo>
                <a:cubicBezTo>
                  <a:pt x="50" y="18"/>
                  <a:pt x="53" y="20"/>
                  <a:pt x="57" y="23"/>
                </a:cubicBezTo>
                <a:cubicBezTo>
                  <a:pt x="62" y="27"/>
                  <a:pt x="63" y="32"/>
                  <a:pt x="64" y="40"/>
                </a:cubicBezTo>
                <a:lnTo>
                  <a:pt x="23" y="40"/>
                </a:lnTo>
                <a:cubicBezTo>
                  <a:pt x="25" y="32"/>
                  <a:pt x="27" y="27"/>
                  <a:pt x="30" y="23"/>
                </a:cubicBezTo>
                <a:cubicBezTo>
                  <a:pt x="33" y="20"/>
                  <a:pt x="38" y="18"/>
                  <a:pt x="43" y="18"/>
                </a:cubicBezTo>
                <a:close/>
                <a:moveTo>
                  <a:pt x="43" y="1"/>
                </a:moveTo>
                <a:cubicBezTo>
                  <a:pt x="37" y="1"/>
                  <a:pt x="31" y="2"/>
                  <a:pt x="26" y="4"/>
                </a:cubicBezTo>
                <a:cubicBezTo>
                  <a:pt x="21" y="7"/>
                  <a:pt x="16" y="9"/>
                  <a:pt x="11" y="13"/>
                </a:cubicBezTo>
                <a:cubicBezTo>
                  <a:pt x="7" y="17"/>
                  <a:pt x="5" y="22"/>
                  <a:pt x="2" y="27"/>
                </a:cubicBezTo>
                <a:cubicBezTo>
                  <a:pt x="0" y="33"/>
                  <a:pt x="0" y="39"/>
                  <a:pt x="0" y="47"/>
                </a:cubicBezTo>
                <a:cubicBezTo>
                  <a:pt x="0" y="60"/>
                  <a:pt x="4" y="72"/>
                  <a:pt x="12" y="79"/>
                </a:cubicBezTo>
                <a:cubicBezTo>
                  <a:pt x="21" y="88"/>
                  <a:pt x="32" y="93"/>
                  <a:pt x="46" y="93"/>
                </a:cubicBezTo>
                <a:cubicBezTo>
                  <a:pt x="52" y="93"/>
                  <a:pt x="57" y="91"/>
                  <a:pt x="63" y="90"/>
                </a:cubicBezTo>
                <a:cubicBezTo>
                  <a:pt x="68" y="89"/>
                  <a:pt x="72" y="86"/>
                  <a:pt x="74" y="84"/>
                </a:cubicBezTo>
                <a:cubicBezTo>
                  <a:pt x="78" y="81"/>
                  <a:pt x="79" y="78"/>
                  <a:pt x="82" y="75"/>
                </a:cubicBezTo>
                <a:cubicBezTo>
                  <a:pt x="83" y="73"/>
                  <a:pt x="84" y="70"/>
                  <a:pt x="84" y="69"/>
                </a:cubicBezTo>
                <a:cubicBezTo>
                  <a:pt x="84" y="67"/>
                  <a:pt x="84" y="65"/>
                  <a:pt x="82" y="64"/>
                </a:cubicBezTo>
                <a:cubicBezTo>
                  <a:pt x="81" y="63"/>
                  <a:pt x="79" y="62"/>
                  <a:pt x="77" y="62"/>
                </a:cubicBezTo>
                <a:cubicBezTo>
                  <a:pt x="74" y="62"/>
                  <a:pt x="73" y="62"/>
                  <a:pt x="72" y="63"/>
                </a:cubicBezTo>
                <a:lnTo>
                  <a:pt x="66" y="69"/>
                </a:lnTo>
                <a:cubicBezTo>
                  <a:pt x="64" y="71"/>
                  <a:pt x="62" y="72"/>
                  <a:pt x="61" y="73"/>
                </a:cubicBezTo>
                <a:cubicBezTo>
                  <a:pt x="57" y="74"/>
                  <a:pt x="56" y="76"/>
                  <a:pt x="53" y="76"/>
                </a:cubicBezTo>
                <a:cubicBezTo>
                  <a:pt x="51" y="77"/>
                  <a:pt x="48" y="77"/>
                  <a:pt x="46" y="77"/>
                </a:cubicBezTo>
                <a:cubicBezTo>
                  <a:pt x="42" y="77"/>
                  <a:pt x="38" y="76"/>
                  <a:pt x="35" y="74"/>
                </a:cubicBezTo>
                <a:cubicBezTo>
                  <a:pt x="31" y="72"/>
                  <a:pt x="28" y="69"/>
                  <a:pt x="27" y="65"/>
                </a:cubicBezTo>
                <a:cubicBezTo>
                  <a:pt x="25" y="62"/>
                  <a:pt x="25" y="57"/>
                  <a:pt x="23" y="52"/>
                </a:cubicBezTo>
                <a:lnTo>
                  <a:pt x="67" y="52"/>
                </a:lnTo>
                <a:cubicBezTo>
                  <a:pt x="73" y="52"/>
                  <a:pt x="77" y="50"/>
                  <a:pt x="81" y="49"/>
                </a:cubicBezTo>
                <a:cubicBezTo>
                  <a:pt x="84" y="48"/>
                  <a:pt x="86" y="44"/>
                  <a:pt x="86" y="38"/>
                </a:cubicBezTo>
                <a:cubicBezTo>
                  <a:pt x="86" y="31"/>
                  <a:pt x="84" y="26"/>
                  <a:pt x="81" y="19"/>
                </a:cubicBezTo>
                <a:cubicBezTo>
                  <a:pt x="78" y="13"/>
                  <a:pt x="73" y="9"/>
                  <a:pt x="67" y="6"/>
                </a:cubicBezTo>
                <a:cubicBezTo>
                  <a:pt x="61"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1590625" y="1431525"/>
            <a:ext cx="2275" cy="3175"/>
          </a:xfrm>
          <a:custGeom>
            <a:avLst/>
            <a:gdLst/>
            <a:ahLst/>
            <a:cxnLst/>
            <a:rect l="l" t="t" r="r" b="b"/>
            <a:pathLst>
              <a:path w="91" h="127" extrusionOk="0">
                <a:moveTo>
                  <a:pt x="43" y="17"/>
                </a:moveTo>
                <a:cubicBezTo>
                  <a:pt x="46" y="17"/>
                  <a:pt x="50" y="19"/>
                  <a:pt x="54" y="21"/>
                </a:cubicBezTo>
                <a:cubicBezTo>
                  <a:pt x="57" y="24"/>
                  <a:pt x="59" y="26"/>
                  <a:pt x="61" y="31"/>
                </a:cubicBezTo>
                <a:cubicBezTo>
                  <a:pt x="64" y="36"/>
                  <a:pt x="64" y="41"/>
                  <a:pt x="64" y="47"/>
                </a:cubicBezTo>
                <a:cubicBezTo>
                  <a:pt x="64" y="52"/>
                  <a:pt x="63" y="57"/>
                  <a:pt x="61" y="61"/>
                </a:cubicBezTo>
                <a:cubicBezTo>
                  <a:pt x="62" y="61"/>
                  <a:pt x="63" y="60"/>
                  <a:pt x="63" y="60"/>
                </a:cubicBezTo>
                <a:lnTo>
                  <a:pt x="63" y="60"/>
                </a:lnTo>
                <a:cubicBezTo>
                  <a:pt x="63" y="60"/>
                  <a:pt x="63" y="61"/>
                  <a:pt x="63" y="61"/>
                </a:cubicBezTo>
                <a:cubicBezTo>
                  <a:pt x="60" y="65"/>
                  <a:pt x="59" y="69"/>
                  <a:pt x="55" y="71"/>
                </a:cubicBezTo>
                <a:cubicBezTo>
                  <a:pt x="51" y="74"/>
                  <a:pt x="48" y="75"/>
                  <a:pt x="44" y="75"/>
                </a:cubicBezTo>
                <a:lnTo>
                  <a:pt x="42" y="75"/>
                </a:lnTo>
                <a:cubicBezTo>
                  <a:pt x="37" y="75"/>
                  <a:pt x="32" y="72"/>
                  <a:pt x="28" y="67"/>
                </a:cubicBezTo>
                <a:cubicBezTo>
                  <a:pt x="24" y="62"/>
                  <a:pt x="21" y="56"/>
                  <a:pt x="21" y="47"/>
                </a:cubicBezTo>
                <a:cubicBezTo>
                  <a:pt x="21" y="38"/>
                  <a:pt x="24" y="30"/>
                  <a:pt x="28" y="25"/>
                </a:cubicBezTo>
                <a:cubicBezTo>
                  <a:pt x="31" y="20"/>
                  <a:pt x="37" y="17"/>
                  <a:pt x="43" y="17"/>
                </a:cubicBezTo>
                <a:close/>
                <a:moveTo>
                  <a:pt x="11" y="1"/>
                </a:moveTo>
                <a:cubicBezTo>
                  <a:pt x="9" y="1"/>
                  <a:pt x="5" y="2"/>
                  <a:pt x="3" y="4"/>
                </a:cubicBezTo>
                <a:cubicBezTo>
                  <a:pt x="0" y="6"/>
                  <a:pt x="0" y="9"/>
                  <a:pt x="0" y="14"/>
                </a:cubicBezTo>
                <a:lnTo>
                  <a:pt x="0" y="111"/>
                </a:lnTo>
                <a:cubicBezTo>
                  <a:pt x="0" y="116"/>
                  <a:pt x="2" y="119"/>
                  <a:pt x="3" y="123"/>
                </a:cubicBezTo>
                <a:cubicBezTo>
                  <a:pt x="4" y="125"/>
                  <a:pt x="7" y="127"/>
                  <a:pt x="13" y="127"/>
                </a:cubicBezTo>
                <a:cubicBezTo>
                  <a:pt x="20" y="127"/>
                  <a:pt x="23" y="121"/>
                  <a:pt x="23" y="111"/>
                </a:cubicBezTo>
                <a:lnTo>
                  <a:pt x="23" y="77"/>
                </a:lnTo>
                <a:lnTo>
                  <a:pt x="30" y="86"/>
                </a:lnTo>
                <a:cubicBezTo>
                  <a:pt x="31" y="87"/>
                  <a:pt x="34" y="88"/>
                  <a:pt x="35" y="89"/>
                </a:cubicBezTo>
                <a:cubicBezTo>
                  <a:pt x="39" y="92"/>
                  <a:pt x="45" y="93"/>
                  <a:pt x="51" y="93"/>
                </a:cubicBezTo>
                <a:cubicBezTo>
                  <a:pt x="57" y="93"/>
                  <a:pt x="62" y="92"/>
                  <a:pt x="67" y="91"/>
                </a:cubicBezTo>
                <a:cubicBezTo>
                  <a:pt x="72" y="88"/>
                  <a:pt x="76" y="86"/>
                  <a:pt x="80" y="82"/>
                </a:cubicBezTo>
                <a:cubicBezTo>
                  <a:pt x="84" y="77"/>
                  <a:pt x="86" y="72"/>
                  <a:pt x="87" y="67"/>
                </a:cubicBezTo>
                <a:cubicBezTo>
                  <a:pt x="90" y="61"/>
                  <a:pt x="90" y="55"/>
                  <a:pt x="90" y="48"/>
                </a:cubicBezTo>
                <a:cubicBezTo>
                  <a:pt x="88" y="45"/>
                  <a:pt x="88" y="44"/>
                  <a:pt x="88" y="44"/>
                </a:cubicBezTo>
                <a:cubicBezTo>
                  <a:pt x="88" y="35"/>
                  <a:pt x="85" y="27"/>
                  <a:pt x="83" y="21"/>
                </a:cubicBezTo>
                <a:cubicBezTo>
                  <a:pt x="79" y="15"/>
                  <a:pt x="75" y="10"/>
                  <a:pt x="69" y="6"/>
                </a:cubicBezTo>
                <a:cubicBezTo>
                  <a:pt x="63" y="2"/>
                  <a:pt x="56" y="1"/>
                  <a:pt x="49" y="1"/>
                </a:cubicBezTo>
                <a:cubicBezTo>
                  <a:pt x="44" y="1"/>
                  <a:pt x="39" y="2"/>
                  <a:pt x="34" y="5"/>
                </a:cubicBezTo>
                <a:cubicBezTo>
                  <a:pt x="29" y="7"/>
                  <a:pt x="25" y="11"/>
                  <a:pt x="21" y="16"/>
                </a:cubicBezTo>
                <a:lnTo>
                  <a:pt x="21" y="14"/>
                </a:lnTo>
                <a:cubicBezTo>
                  <a:pt x="21" y="10"/>
                  <a:pt x="20" y="6"/>
                  <a:pt x="19" y="5"/>
                </a:cubicBezTo>
                <a:cubicBezTo>
                  <a:pt x="16" y="2"/>
                  <a:pt x="14"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1593100" y="1430725"/>
            <a:ext cx="600" cy="3100"/>
          </a:xfrm>
          <a:custGeom>
            <a:avLst/>
            <a:gdLst/>
            <a:ahLst/>
            <a:cxnLst/>
            <a:rect l="l" t="t" r="r" b="b"/>
            <a:pathLst>
              <a:path w="24" h="124" extrusionOk="0">
                <a:moveTo>
                  <a:pt x="12" y="0"/>
                </a:moveTo>
                <a:cubicBezTo>
                  <a:pt x="9" y="0"/>
                  <a:pt x="7" y="1"/>
                  <a:pt x="4" y="2"/>
                </a:cubicBezTo>
                <a:cubicBezTo>
                  <a:pt x="2" y="5"/>
                  <a:pt x="1" y="7"/>
                  <a:pt x="1" y="10"/>
                </a:cubicBezTo>
                <a:cubicBezTo>
                  <a:pt x="1" y="13"/>
                  <a:pt x="2" y="16"/>
                  <a:pt x="4" y="17"/>
                </a:cubicBezTo>
                <a:cubicBezTo>
                  <a:pt x="7" y="20"/>
                  <a:pt x="9" y="20"/>
                  <a:pt x="12" y="20"/>
                </a:cubicBezTo>
                <a:cubicBezTo>
                  <a:pt x="15" y="20"/>
                  <a:pt x="17" y="19"/>
                  <a:pt x="20" y="17"/>
                </a:cubicBezTo>
                <a:cubicBezTo>
                  <a:pt x="22" y="16"/>
                  <a:pt x="23" y="12"/>
                  <a:pt x="23" y="10"/>
                </a:cubicBezTo>
                <a:cubicBezTo>
                  <a:pt x="23" y="7"/>
                  <a:pt x="22" y="4"/>
                  <a:pt x="20" y="2"/>
                </a:cubicBezTo>
                <a:cubicBezTo>
                  <a:pt x="17" y="0"/>
                  <a:pt x="15" y="0"/>
                  <a:pt x="12" y="0"/>
                </a:cubicBezTo>
                <a:close/>
                <a:moveTo>
                  <a:pt x="12" y="32"/>
                </a:moveTo>
                <a:cubicBezTo>
                  <a:pt x="8" y="32"/>
                  <a:pt x="6" y="33"/>
                  <a:pt x="4" y="36"/>
                </a:cubicBezTo>
                <a:cubicBezTo>
                  <a:pt x="2" y="38"/>
                  <a:pt x="1" y="41"/>
                  <a:pt x="1" y="46"/>
                </a:cubicBezTo>
                <a:lnTo>
                  <a:pt x="1" y="109"/>
                </a:lnTo>
                <a:cubicBezTo>
                  <a:pt x="1" y="114"/>
                  <a:pt x="2" y="118"/>
                  <a:pt x="4" y="120"/>
                </a:cubicBezTo>
                <a:cubicBezTo>
                  <a:pt x="7" y="123"/>
                  <a:pt x="9" y="124"/>
                  <a:pt x="12" y="124"/>
                </a:cubicBezTo>
                <a:cubicBezTo>
                  <a:pt x="16" y="124"/>
                  <a:pt x="18" y="123"/>
                  <a:pt x="20" y="120"/>
                </a:cubicBezTo>
                <a:cubicBezTo>
                  <a:pt x="22" y="118"/>
                  <a:pt x="23" y="115"/>
                  <a:pt x="23" y="109"/>
                </a:cubicBezTo>
                <a:lnTo>
                  <a:pt x="23" y="44"/>
                </a:lnTo>
                <a:cubicBezTo>
                  <a:pt x="23" y="41"/>
                  <a:pt x="22" y="38"/>
                  <a:pt x="20" y="36"/>
                </a:cubicBezTo>
                <a:cubicBezTo>
                  <a:pt x="17" y="33"/>
                  <a:pt x="15" y="32"/>
                  <a:pt x="12"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1594125" y="1430675"/>
            <a:ext cx="1975" cy="3150"/>
          </a:xfrm>
          <a:custGeom>
            <a:avLst/>
            <a:gdLst/>
            <a:ahLst/>
            <a:cxnLst/>
            <a:rect l="l" t="t" r="r" b="b"/>
            <a:pathLst>
              <a:path w="79" h="126" extrusionOk="0">
                <a:moveTo>
                  <a:pt x="11" y="1"/>
                </a:moveTo>
                <a:cubicBezTo>
                  <a:pt x="8" y="1"/>
                  <a:pt x="6" y="2"/>
                  <a:pt x="3" y="4"/>
                </a:cubicBezTo>
                <a:cubicBezTo>
                  <a:pt x="2" y="7"/>
                  <a:pt x="0" y="10"/>
                  <a:pt x="0" y="15"/>
                </a:cubicBezTo>
                <a:lnTo>
                  <a:pt x="0" y="111"/>
                </a:lnTo>
                <a:cubicBezTo>
                  <a:pt x="0" y="117"/>
                  <a:pt x="0" y="120"/>
                  <a:pt x="3" y="122"/>
                </a:cubicBezTo>
                <a:cubicBezTo>
                  <a:pt x="5" y="125"/>
                  <a:pt x="7" y="126"/>
                  <a:pt x="11" y="126"/>
                </a:cubicBezTo>
                <a:cubicBezTo>
                  <a:pt x="13" y="126"/>
                  <a:pt x="16" y="125"/>
                  <a:pt x="18" y="122"/>
                </a:cubicBezTo>
                <a:cubicBezTo>
                  <a:pt x="21" y="120"/>
                  <a:pt x="22" y="116"/>
                  <a:pt x="22" y="111"/>
                </a:cubicBezTo>
                <a:lnTo>
                  <a:pt x="22" y="94"/>
                </a:lnTo>
                <a:lnTo>
                  <a:pt x="34" y="83"/>
                </a:lnTo>
                <a:lnTo>
                  <a:pt x="54" y="116"/>
                </a:lnTo>
                <a:cubicBezTo>
                  <a:pt x="57" y="120"/>
                  <a:pt x="59" y="122"/>
                  <a:pt x="62" y="123"/>
                </a:cubicBezTo>
                <a:cubicBezTo>
                  <a:pt x="63" y="125"/>
                  <a:pt x="65" y="126"/>
                  <a:pt x="68" y="126"/>
                </a:cubicBezTo>
                <a:cubicBezTo>
                  <a:pt x="71" y="126"/>
                  <a:pt x="73" y="126"/>
                  <a:pt x="76" y="123"/>
                </a:cubicBezTo>
                <a:cubicBezTo>
                  <a:pt x="77" y="121"/>
                  <a:pt x="78" y="118"/>
                  <a:pt x="78" y="115"/>
                </a:cubicBezTo>
                <a:cubicBezTo>
                  <a:pt x="78" y="113"/>
                  <a:pt x="78" y="111"/>
                  <a:pt x="77" y="110"/>
                </a:cubicBezTo>
                <a:cubicBezTo>
                  <a:pt x="76" y="109"/>
                  <a:pt x="74" y="106"/>
                  <a:pt x="73" y="104"/>
                </a:cubicBezTo>
                <a:lnTo>
                  <a:pt x="51" y="69"/>
                </a:lnTo>
                <a:lnTo>
                  <a:pt x="62" y="56"/>
                </a:lnTo>
                <a:cubicBezTo>
                  <a:pt x="68" y="51"/>
                  <a:pt x="71" y="48"/>
                  <a:pt x="71" y="44"/>
                </a:cubicBezTo>
                <a:cubicBezTo>
                  <a:pt x="71" y="41"/>
                  <a:pt x="69" y="39"/>
                  <a:pt x="68" y="38"/>
                </a:cubicBezTo>
                <a:cubicBezTo>
                  <a:pt x="66" y="36"/>
                  <a:pt x="63" y="35"/>
                  <a:pt x="61" y="35"/>
                </a:cubicBezTo>
                <a:cubicBezTo>
                  <a:pt x="58" y="35"/>
                  <a:pt x="56" y="35"/>
                  <a:pt x="54" y="36"/>
                </a:cubicBezTo>
                <a:cubicBezTo>
                  <a:pt x="52" y="38"/>
                  <a:pt x="49" y="39"/>
                  <a:pt x="47" y="43"/>
                </a:cubicBezTo>
                <a:lnTo>
                  <a:pt x="21" y="70"/>
                </a:lnTo>
                <a:lnTo>
                  <a:pt x="21" y="14"/>
                </a:lnTo>
                <a:cubicBezTo>
                  <a:pt x="21" y="10"/>
                  <a:pt x="21" y="7"/>
                  <a:pt x="18" y="4"/>
                </a:cubicBezTo>
                <a:cubicBezTo>
                  <a:pt x="17" y="2"/>
                  <a:pt x="14"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1596350" y="1433175"/>
            <a:ext cx="675" cy="650"/>
          </a:xfrm>
          <a:custGeom>
            <a:avLst/>
            <a:gdLst/>
            <a:ahLst/>
            <a:cxnLst/>
            <a:rect l="l" t="t" r="r" b="b"/>
            <a:pathLst>
              <a:path w="27" h="26" extrusionOk="0">
                <a:moveTo>
                  <a:pt x="14" y="0"/>
                </a:moveTo>
                <a:cubicBezTo>
                  <a:pt x="10" y="0"/>
                  <a:pt x="8" y="1"/>
                  <a:pt x="5" y="4"/>
                </a:cubicBezTo>
                <a:cubicBezTo>
                  <a:pt x="3" y="6"/>
                  <a:pt x="1" y="9"/>
                  <a:pt x="1" y="13"/>
                </a:cubicBezTo>
                <a:cubicBezTo>
                  <a:pt x="1" y="17"/>
                  <a:pt x="2" y="20"/>
                  <a:pt x="5" y="22"/>
                </a:cubicBezTo>
                <a:cubicBezTo>
                  <a:pt x="8" y="25"/>
                  <a:pt x="10" y="26"/>
                  <a:pt x="14" y="26"/>
                </a:cubicBezTo>
                <a:cubicBezTo>
                  <a:pt x="18" y="26"/>
                  <a:pt x="20" y="25"/>
                  <a:pt x="23" y="22"/>
                </a:cubicBezTo>
                <a:cubicBezTo>
                  <a:pt x="25" y="20"/>
                  <a:pt x="26" y="17"/>
                  <a:pt x="26" y="13"/>
                </a:cubicBezTo>
                <a:cubicBezTo>
                  <a:pt x="26" y="9"/>
                  <a:pt x="25" y="6"/>
                  <a:pt x="23" y="4"/>
                </a:cubicBezTo>
                <a:cubicBezTo>
                  <a:pt x="20" y="1"/>
                  <a:pt x="18" y="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1597375" y="1431500"/>
            <a:ext cx="2150" cy="2300"/>
          </a:xfrm>
          <a:custGeom>
            <a:avLst/>
            <a:gdLst/>
            <a:ahLst/>
            <a:cxnLst/>
            <a:rect l="l" t="t" r="r" b="b"/>
            <a:pathLst>
              <a:path w="86" h="92" extrusionOk="0">
                <a:moveTo>
                  <a:pt x="45" y="1"/>
                </a:moveTo>
                <a:cubicBezTo>
                  <a:pt x="36" y="1"/>
                  <a:pt x="28" y="4"/>
                  <a:pt x="21" y="7"/>
                </a:cubicBezTo>
                <a:cubicBezTo>
                  <a:pt x="15" y="11"/>
                  <a:pt x="10" y="16"/>
                  <a:pt x="6" y="24"/>
                </a:cubicBezTo>
                <a:cubicBezTo>
                  <a:pt x="2" y="30"/>
                  <a:pt x="0" y="40"/>
                  <a:pt x="0" y="48"/>
                </a:cubicBezTo>
                <a:cubicBezTo>
                  <a:pt x="0" y="61"/>
                  <a:pt x="5" y="72"/>
                  <a:pt x="12" y="81"/>
                </a:cubicBezTo>
                <a:cubicBezTo>
                  <a:pt x="20" y="88"/>
                  <a:pt x="30" y="92"/>
                  <a:pt x="44" y="92"/>
                </a:cubicBezTo>
                <a:cubicBezTo>
                  <a:pt x="51" y="92"/>
                  <a:pt x="57" y="91"/>
                  <a:pt x="62" y="89"/>
                </a:cubicBezTo>
                <a:cubicBezTo>
                  <a:pt x="67" y="88"/>
                  <a:pt x="71" y="86"/>
                  <a:pt x="75" y="83"/>
                </a:cubicBezTo>
                <a:cubicBezTo>
                  <a:pt x="79" y="81"/>
                  <a:pt x="81" y="77"/>
                  <a:pt x="82" y="73"/>
                </a:cubicBezTo>
                <a:cubicBezTo>
                  <a:pt x="83" y="71"/>
                  <a:pt x="85" y="67"/>
                  <a:pt x="85" y="65"/>
                </a:cubicBezTo>
                <a:cubicBezTo>
                  <a:pt x="85" y="62"/>
                  <a:pt x="83" y="60"/>
                  <a:pt x="82" y="58"/>
                </a:cubicBezTo>
                <a:cubicBezTo>
                  <a:pt x="81" y="57"/>
                  <a:pt x="79" y="56"/>
                  <a:pt x="76" y="56"/>
                </a:cubicBezTo>
                <a:cubicBezTo>
                  <a:pt x="74" y="56"/>
                  <a:pt x="71" y="57"/>
                  <a:pt x="70" y="58"/>
                </a:cubicBezTo>
                <a:cubicBezTo>
                  <a:pt x="69" y="60"/>
                  <a:pt x="67" y="62"/>
                  <a:pt x="66" y="65"/>
                </a:cubicBezTo>
                <a:cubicBezTo>
                  <a:pt x="64" y="68"/>
                  <a:pt x="61" y="71"/>
                  <a:pt x="57" y="73"/>
                </a:cubicBezTo>
                <a:cubicBezTo>
                  <a:pt x="55" y="75"/>
                  <a:pt x="51" y="76"/>
                  <a:pt x="45" y="76"/>
                </a:cubicBezTo>
                <a:cubicBezTo>
                  <a:pt x="43" y="76"/>
                  <a:pt x="39" y="75"/>
                  <a:pt x="36" y="73"/>
                </a:cubicBezTo>
                <a:cubicBezTo>
                  <a:pt x="32" y="72"/>
                  <a:pt x="31" y="71"/>
                  <a:pt x="29" y="68"/>
                </a:cubicBezTo>
                <a:cubicBezTo>
                  <a:pt x="26" y="66"/>
                  <a:pt x="25" y="63"/>
                  <a:pt x="24" y="60"/>
                </a:cubicBezTo>
                <a:cubicBezTo>
                  <a:pt x="23" y="56"/>
                  <a:pt x="23" y="52"/>
                  <a:pt x="23" y="48"/>
                </a:cubicBezTo>
                <a:cubicBezTo>
                  <a:pt x="23" y="40"/>
                  <a:pt x="25" y="31"/>
                  <a:pt x="29" y="26"/>
                </a:cubicBezTo>
                <a:cubicBezTo>
                  <a:pt x="34" y="21"/>
                  <a:pt x="39" y="19"/>
                  <a:pt x="45" y="19"/>
                </a:cubicBezTo>
                <a:cubicBezTo>
                  <a:pt x="51" y="19"/>
                  <a:pt x="55" y="19"/>
                  <a:pt x="57" y="21"/>
                </a:cubicBezTo>
                <a:cubicBezTo>
                  <a:pt x="61" y="22"/>
                  <a:pt x="63" y="26"/>
                  <a:pt x="66" y="30"/>
                </a:cubicBezTo>
                <a:cubicBezTo>
                  <a:pt x="67" y="32"/>
                  <a:pt x="68" y="34"/>
                  <a:pt x="70" y="36"/>
                </a:cubicBezTo>
                <a:cubicBezTo>
                  <a:pt x="71" y="37"/>
                  <a:pt x="73" y="37"/>
                  <a:pt x="75" y="37"/>
                </a:cubicBezTo>
                <a:cubicBezTo>
                  <a:pt x="79" y="37"/>
                  <a:pt x="80" y="36"/>
                  <a:pt x="82" y="34"/>
                </a:cubicBezTo>
                <a:cubicBezTo>
                  <a:pt x="83" y="32"/>
                  <a:pt x="85" y="30"/>
                  <a:pt x="85" y="27"/>
                </a:cubicBezTo>
                <a:cubicBezTo>
                  <a:pt x="85" y="25"/>
                  <a:pt x="83" y="21"/>
                  <a:pt x="82" y="19"/>
                </a:cubicBezTo>
                <a:cubicBezTo>
                  <a:pt x="81" y="15"/>
                  <a:pt x="78" y="12"/>
                  <a:pt x="75" y="10"/>
                </a:cubicBezTo>
                <a:cubicBezTo>
                  <a:pt x="71" y="7"/>
                  <a:pt x="67" y="5"/>
                  <a:pt x="62" y="4"/>
                </a:cubicBezTo>
                <a:cubicBezTo>
                  <a:pt x="57" y="2"/>
                  <a:pt x="52"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1599675" y="1431500"/>
            <a:ext cx="2275" cy="2325"/>
          </a:xfrm>
          <a:custGeom>
            <a:avLst/>
            <a:gdLst/>
            <a:ahLst/>
            <a:cxnLst/>
            <a:rect l="l" t="t" r="r" b="b"/>
            <a:pathLst>
              <a:path w="91" h="93" extrusionOk="0">
                <a:moveTo>
                  <a:pt x="45" y="16"/>
                </a:moveTo>
                <a:cubicBezTo>
                  <a:pt x="51" y="16"/>
                  <a:pt x="57" y="19"/>
                  <a:pt x="61" y="24"/>
                </a:cubicBezTo>
                <a:cubicBezTo>
                  <a:pt x="65" y="29"/>
                  <a:pt x="67" y="37"/>
                  <a:pt x="67" y="46"/>
                </a:cubicBezTo>
                <a:cubicBezTo>
                  <a:pt x="67" y="55"/>
                  <a:pt x="65" y="62"/>
                  <a:pt x="61" y="67"/>
                </a:cubicBezTo>
                <a:cubicBezTo>
                  <a:pt x="57" y="72"/>
                  <a:pt x="52" y="75"/>
                  <a:pt x="45" y="75"/>
                </a:cubicBezTo>
                <a:cubicBezTo>
                  <a:pt x="39" y="75"/>
                  <a:pt x="35" y="73"/>
                  <a:pt x="33" y="71"/>
                </a:cubicBezTo>
                <a:cubicBezTo>
                  <a:pt x="29" y="68"/>
                  <a:pt x="26" y="65"/>
                  <a:pt x="25" y="61"/>
                </a:cubicBezTo>
                <a:cubicBezTo>
                  <a:pt x="24" y="57"/>
                  <a:pt x="23" y="52"/>
                  <a:pt x="23" y="46"/>
                </a:cubicBezTo>
                <a:cubicBezTo>
                  <a:pt x="23" y="40"/>
                  <a:pt x="24" y="34"/>
                  <a:pt x="25" y="30"/>
                </a:cubicBezTo>
                <a:cubicBezTo>
                  <a:pt x="26" y="26"/>
                  <a:pt x="29" y="22"/>
                  <a:pt x="33" y="20"/>
                </a:cubicBezTo>
                <a:cubicBezTo>
                  <a:pt x="36" y="17"/>
                  <a:pt x="40" y="16"/>
                  <a:pt x="45" y="16"/>
                </a:cubicBezTo>
                <a:close/>
                <a:moveTo>
                  <a:pt x="45" y="1"/>
                </a:moveTo>
                <a:cubicBezTo>
                  <a:pt x="38" y="1"/>
                  <a:pt x="31" y="2"/>
                  <a:pt x="26" y="5"/>
                </a:cubicBezTo>
                <a:cubicBezTo>
                  <a:pt x="21" y="7"/>
                  <a:pt x="16" y="10"/>
                  <a:pt x="13" y="14"/>
                </a:cubicBezTo>
                <a:cubicBezTo>
                  <a:pt x="9" y="17"/>
                  <a:pt x="6" y="22"/>
                  <a:pt x="4" y="27"/>
                </a:cubicBezTo>
                <a:cubicBezTo>
                  <a:pt x="1" y="32"/>
                  <a:pt x="1" y="40"/>
                  <a:pt x="1" y="47"/>
                </a:cubicBezTo>
                <a:cubicBezTo>
                  <a:pt x="1" y="53"/>
                  <a:pt x="2" y="60"/>
                  <a:pt x="4" y="66"/>
                </a:cubicBezTo>
                <a:cubicBezTo>
                  <a:pt x="6" y="71"/>
                  <a:pt x="9" y="76"/>
                  <a:pt x="13" y="81"/>
                </a:cubicBezTo>
                <a:cubicBezTo>
                  <a:pt x="16" y="84"/>
                  <a:pt x="21" y="88"/>
                  <a:pt x="26" y="89"/>
                </a:cubicBezTo>
                <a:cubicBezTo>
                  <a:pt x="31" y="91"/>
                  <a:pt x="38" y="93"/>
                  <a:pt x="45" y="93"/>
                </a:cubicBezTo>
                <a:cubicBezTo>
                  <a:pt x="51" y="93"/>
                  <a:pt x="57" y="92"/>
                  <a:pt x="64" y="89"/>
                </a:cubicBezTo>
                <a:cubicBezTo>
                  <a:pt x="68" y="87"/>
                  <a:pt x="73" y="84"/>
                  <a:pt x="77" y="81"/>
                </a:cubicBezTo>
                <a:cubicBezTo>
                  <a:pt x="81" y="76"/>
                  <a:pt x="85" y="71"/>
                  <a:pt x="86" y="66"/>
                </a:cubicBezTo>
                <a:cubicBezTo>
                  <a:pt x="90" y="61"/>
                  <a:pt x="90" y="55"/>
                  <a:pt x="90" y="47"/>
                </a:cubicBezTo>
                <a:cubicBezTo>
                  <a:pt x="91" y="41"/>
                  <a:pt x="90" y="34"/>
                  <a:pt x="86" y="27"/>
                </a:cubicBezTo>
                <a:cubicBezTo>
                  <a:pt x="84" y="22"/>
                  <a:pt x="81" y="17"/>
                  <a:pt x="77" y="14"/>
                </a:cubicBezTo>
                <a:cubicBezTo>
                  <a:pt x="74" y="10"/>
                  <a:pt x="68" y="6"/>
                  <a:pt x="64" y="5"/>
                </a:cubicBezTo>
                <a:cubicBezTo>
                  <a:pt x="59" y="2"/>
                  <a:pt x="52"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1602125" y="1431500"/>
            <a:ext cx="3250" cy="2325"/>
          </a:xfrm>
          <a:custGeom>
            <a:avLst/>
            <a:gdLst/>
            <a:ahLst/>
            <a:cxnLst/>
            <a:rect l="l" t="t" r="r" b="b"/>
            <a:pathLst>
              <a:path w="130" h="93" extrusionOk="0">
                <a:moveTo>
                  <a:pt x="12" y="1"/>
                </a:moveTo>
                <a:cubicBezTo>
                  <a:pt x="9" y="1"/>
                  <a:pt x="7" y="2"/>
                  <a:pt x="4" y="5"/>
                </a:cubicBezTo>
                <a:cubicBezTo>
                  <a:pt x="3" y="7"/>
                  <a:pt x="1" y="11"/>
                  <a:pt x="1" y="15"/>
                </a:cubicBezTo>
                <a:lnTo>
                  <a:pt x="1" y="78"/>
                </a:lnTo>
                <a:cubicBezTo>
                  <a:pt x="1" y="83"/>
                  <a:pt x="3" y="87"/>
                  <a:pt x="5" y="89"/>
                </a:cubicBezTo>
                <a:cubicBezTo>
                  <a:pt x="8" y="92"/>
                  <a:pt x="10" y="93"/>
                  <a:pt x="14" y="93"/>
                </a:cubicBezTo>
                <a:cubicBezTo>
                  <a:pt x="18" y="93"/>
                  <a:pt x="20" y="92"/>
                  <a:pt x="23" y="89"/>
                </a:cubicBezTo>
                <a:cubicBezTo>
                  <a:pt x="24" y="87"/>
                  <a:pt x="25" y="84"/>
                  <a:pt x="25" y="78"/>
                </a:cubicBezTo>
                <a:lnTo>
                  <a:pt x="25" y="48"/>
                </a:lnTo>
                <a:cubicBezTo>
                  <a:pt x="25" y="39"/>
                  <a:pt x="26" y="31"/>
                  <a:pt x="29" y="26"/>
                </a:cubicBezTo>
                <a:cubicBezTo>
                  <a:pt x="30" y="21"/>
                  <a:pt x="36" y="18"/>
                  <a:pt x="44" y="18"/>
                </a:cubicBezTo>
                <a:cubicBezTo>
                  <a:pt x="48" y="18"/>
                  <a:pt x="50" y="18"/>
                  <a:pt x="51" y="21"/>
                </a:cubicBezTo>
                <a:cubicBezTo>
                  <a:pt x="53" y="24"/>
                  <a:pt x="54" y="26"/>
                  <a:pt x="54" y="28"/>
                </a:cubicBezTo>
                <a:lnTo>
                  <a:pt x="54" y="42"/>
                </a:lnTo>
                <a:lnTo>
                  <a:pt x="54" y="77"/>
                </a:lnTo>
                <a:cubicBezTo>
                  <a:pt x="54" y="82"/>
                  <a:pt x="55" y="85"/>
                  <a:pt x="58" y="88"/>
                </a:cubicBezTo>
                <a:cubicBezTo>
                  <a:pt x="59" y="90"/>
                  <a:pt x="61" y="92"/>
                  <a:pt x="65" y="92"/>
                </a:cubicBezTo>
                <a:cubicBezTo>
                  <a:pt x="69" y="92"/>
                  <a:pt x="71" y="90"/>
                  <a:pt x="74" y="88"/>
                </a:cubicBezTo>
                <a:cubicBezTo>
                  <a:pt x="76" y="85"/>
                  <a:pt x="79" y="83"/>
                  <a:pt x="79" y="77"/>
                </a:cubicBezTo>
                <a:lnTo>
                  <a:pt x="79" y="48"/>
                </a:lnTo>
                <a:lnTo>
                  <a:pt x="79" y="27"/>
                </a:lnTo>
                <a:cubicBezTo>
                  <a:pt x="80" y="24"/>
                  <a:pt x="82" y="21"/>
                  <a:pt x="85" y="20"/>
                </a:cubicBezTo>
                <a:cubicBezTo>
                  <a:pt x="87" y="19"/>
                  <a:pt x="91" y="17"/>
                  <a:pt x="94" y="17"/>
                </a:cubicBezTo>
                <a:cubicBezTo>
                  <a:pt x="96" y="17"/>
                  <a:pt x="100" y="17"/>
                  <a:pt x="101" y="20"/>
                </a:cubicBezTo>
                <a:cubicBezTo>
                  <a:pt x="104" y="22"/>
                  <a:pt x="105" y="25"/>
                  <a:pt x="105" y="27"/>
                </a:cubicBezTo>
                <a:lnTo>
                  <a:pt x="105" y="40"/>
                </a:lnTo>
                <a:lnTo>
                  <a:pt x="105" y="77"/>
                </a:lnTo>
                <a:cubicBezTo>
                  <a:pt x="105" y="82"/>
                  <a:pt x="106" y="86"/>
                  <a:pt x="109" y="88"/>
                </a:cubicBezTo>
                <a:cubicBezTo>
                  <a:pt x="111" y="91"/>
                  <a:pt x="114" y="92"/>
                  <a:pt x="117" y="92"/>
                </a:cubicBezTo>
                <a:cubicBezTo>
                  <a:pt x="121" y="92"/>
                  <a:pt x="125" y="91"/>
                  <a:pt x="127" y="88"/>
                </a:cubicBezTo>
                <a:cubicBezTo>
                  <a:pt x="128" y="86"/>
                  <a:pt x="130" y="83"/>
                  <a:pt x="130" y="77"/>
                </a:cubicBezTo>
                <a:lnTo>
                  <a:pt x="130" y="34"/>
                </a:lnTo>
                <a:cubicBezTo>
                  <a:pt x="130" y="25"/>
                  <a:pt x="128" y="19"/>
                  <a:pt x="127" y="15"/>
                </a:cubicBezTo>
                <a:cubicBezTo>
                  <a:pt x="125" y="11"/>
                  <a:pt x="120" y="7"/>
                  <a:pt x="116" y="5"/>
                </a:cubicBezTo>
                <a:cubicBezTo>
                  <a:pt x="112" y="2"/>
                  <a:pt x="107" y="1"/>
                  <a:pt x="101" y="1"/>
                </a:cubicBezTo>
                <a:cubicBezTo>
                  <a:pt x="96" y="1"/>
                  <a:pt x="91" y="2"/>
                  <a:pt x="87" y="5"/>
                </a:cubicBezTo>
                <a:cubicBezTo>
                  <a:pt x="82" y="7"/>
                  <a:pt x="79" y="10"/>
                  <a:pt x="74" y="15"/>
                </a:cubicBezTo>
                <a:cubicBezTo>
                  <a:pt x="71" y="10"/>
                  <a:pt x="68" y="7"/>
                  <a:pt x="64" y="5"/>
                </a:cubicBezTo>
                <a:cubicBezTo>
                  <a:pt x="60" y="2"/>
                  <a:pt x="55" y="1"/>
                  <a:pt x="50" y="1"/>
                </a:cubicBezTo>
                <a:cubicBezTo>
                  <a:pt x="44" y="1"/>
                  <a:pt x="39" y="2"/>
                  <a:pt x="35" y="5"/>
                </a:cubicBezTo>
                <a:cubicBezTo>
                  <a:pt x="29" y="7"/>
                  <a:pt x="25" y="10"/>
                  <a:pt x="22" y="15"/>
                </a:cubicBezTo>
                <a:lnTo>
                  <a:pt x="22" y="12"/>
                </a:lnTo>
                <a:cubicBezTo>
                  <a:pt x="22" y="9"/>
                  <a:pt x="22" y="6"/>
                  <a:pt x="19" y="4"/>
                </a:cubicBezTo>
                <a:cubicBezTo>
                  <a:pt x="17" y="2"/>
                  <a:pt x="1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1577900" y="1432525"/>
            <a:ext cx="25" cy="25"/>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1577900" y="1432525"/>
            <a:ext cx="50" cy="175"/>
          </a:xfrm>
          <a:custGeom>
            <a:avLst/>
            <a:gdLst/>
            <a:ahLst/>
            <a:cxnLst/>
            <a:rect l="l" t="t" r="r" b="b"/>
            <a:pathLst>
              <a:path w="2" h="7" extrusionOk="0">
                <a:moveTo>
                  <a:pt x="1" y="1"/>
                </a:moveTo>
                <a:cubicBezTo>
                  <a:pt x="1" y="4"/>
                  <a:pt x="1" y="6"/>
                  <a:pt x="2" y="7"/>
                </a:cubicBezTo>
                <a:cubicBezTo>
                  <a:pt x="2" y="5"/>
                  <a:pt x="1"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1578100" y="1433200"/>
            <a:ext cx="25" cy="75"/>
          </a:xfrm>
          <a:custGeom>
            <a:avLst/>
            <a:gdLst/>
            <a:ahLst/>
            <a:cxnLst/>
            <a:rect l="l" t="t" r="r" b="b"/>
            <a:pathLst>
              <a:path w="1" h="3" extrusionOk="0">
                <a:moveTo>
                  <a:pt x="1" y="2"/>
                </a:moveTo>
                <a:cubicBezTo>
                  <a:pt x="1" y="0"/>
                  <a:pt x="1" y="0"/>
                  <a:pt x="1" y="2"/>
                </a:cubicBezTo>
                <a:cubicBezTo>
                  <a:pt x="1" y="0"/>
                  <a:pt x="1" y="0"/>
                  <a:pt x="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1578100" y="1433175"/>
            <a:ext cx="25" cy="25"/>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1577975" y="1432900"/>
            <a:ext cx="100" cy="300"/>
          </a:xfrm>
          <a:custGeom>
            <a:avLst/>
            <a:gdLst/>
            <a:ahLst/>
            <a:cxnLst/>
            <a:rect l="l" t="t" r="r" b="b"/>
            <a:pathLst>
              <a:path w="4" h="12" extrusionOk="0">
                <a:moveTo>
                  <a:pt x="1" y="1"/>
                </a:moveTo>
                <a:lnTo>
                  <a:pt x="1" y="1"/>
                </a:lnTo>
                <a:cubicBezTo>
                  <a:pt x="2" y="5"/>
                  <a:pt x="3" y="7"/>
                  <a:pt x="4" y="11"/>
                </a:cubicBezTo>
                <a:cubicBezTo>
                  <a:pt x="3" y="7"/>
                  <a:pt x="2"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1579125" y="1429625"/>
            <a:ext cx="1325" cy="900"/>
          </a:xfrm>
          <a:custGeom>
            <a:avLst/>
            <a:gdLst/>
            <a:ahLst/>
            <a:cxnLst/>
            <a:rect l="l" t="t" r="r" b="b"/>
            <a:pathLst>
              <a:path w="53" h="36" extrusionOk="0">
                <a:moveTo>
                  <a:pt x="26" y="0"/>
                </a:moveTo>
                <a:cubicBezTo>
                  <a:pt x="21" y="0"/>
                  <a:pt x="17" y="4"/>
                  <a:pt x="17" y="9"/>
                </a:cubicBezTo>
                <a:cubicBezTo>
                  <a:pt x="17" y="13"/>
                  <a:pt x="19" y="17"/>
                  <a:pt x="24" y="18"/>
                </a:cubicBezTo>
                <a:lnTo>
                  <a:pt x="26" y="23"/>
                </a:lnTo>
                <a:cubicBezTo>
                  <a:pt x="12" y="25"/>
                  <a:pt x="1" y="30"/>
                  <a:pt x="1" y="30"/>
                </a:cubicBezTo>
                <a:lnTo>
                  <a:pt x="3" y="36"/>
                </a:lnTo>
                <a:cubicBezTo>
                  <a:pt x="12" y="34"/>
                  <a:pt x="19" y="31"/>
                  <a:pt x="26" y="31"/>
                </a:cubicBezTo>
                <a:cubicBezTo>
                  <a:pt x="30" y="31"/>
                  <a:pt x="35" y="30"/>
                  <a:pt x="39" y="30"/>
                </a:cubicBezTo>
                <a:cubicBezTo>
                  <a:pt x="43" y="30"/>
                  <a:pt x="47" y="30"/>
                  <a:pt x="50" y="31"/>
                </a:cubicBezTo>
                <a:lnTo>
                  <a:pt x="52" y="25"/>
                </a:lnTo>
                <a:cubicBezTo>
                  <a:pt x="52" y="25"/>
                  <a:pt x="42" y="23"/>
                  <a:pt x="29" y="23"/>
                </a:cubicBezTo>
                <a:lnTo>
                  <a:pt x="28" y="18"/>
                </a:lnTo>
                <a:cubicBezTo>
                  <a:pt x="32" y="17"/>
                  <a:pt x="35" y="13"/>
                  <a:pt x="35" y="9"/>
                </a:cubicBezTo>
                <a:cubicBezTo>
                  <a:pt x="35" y="4"/>
                  <a:pt x="32"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1577100" y="1431025"/>
            <a:ext cx="1050" cy="1175"/>
          </a:xfrm>
          <a:custGeom>
            <a:avLst/>
            <a:gdLst/>
            <a:ahLst/>
            <a:cxnLst/>
            <a:rect l="l" t="t" r="r" b="b"/>
            <a:pathLst>
              <a:path w="42" h="47" extrusionOk="0">
                <a:moveTo>
                  <a:pt x="36" y="0"/>
                </a:moveTo>
                <a:cubicBezTo>
                  <a:pt x="36" y="0"/>
                  <a:pt x="29" y="6"/>
                  <a:pt x="23" y="19"/>
                </a:cubicBezTo>
                <a:cubicBezTo>
                  <a:pt x="23" y="19"/>
                  <a:pt x="23" y="17"/>
                  <a:pt x="22" y="17"/>
                </a:cubicBezTo>
                <a:cubicBezTo>
                  <a:pt x="21" y="16"/>
                  <a:pt x="17" y="15"/>
                  <a:pt x="15" y="15"/>
                </a:cubicBezTo>
                <a:cubicBezTo>
                  <a:pt x="13" y="15"/>
                  <a:pt x="12" y="15"/>
                  <a:pt x="11" y="14"/>
                </a:cubicBezTo>
                <a:cubicBezTo>
                  <a:pt x="12" y="12"/>
                  <a:pt x="12" y="11"/>
                  <a:pt x="12" y="9"/>
                </a:cubicBezTo>
                <a:cubicBezTo>
                  <a:pt x="12" y="6"/>
                  <a:pt x="10" y="3"/>
                  <a:pt x="6" y="3"/>
                </a:cubicBezTo>
                <a:cubicBezTo>
                  <a:pt x="2" y="3"/>
                  <a:pt x="0" y="5"/>
                  <a:pt x="0" y="9"/>
                </a:cubicBezTo>
                <a:cubicBezTo>
                  <a:pt x="0" y="14"/>
                  <a:pt x="2" y="16"/>
                  <a:pt x="6" y="16"/>
                </a:cubicBezTo>
                <a:lnTo>
                  <a:pt x="7" y="16"/>
                </a:lnTo>
                <a:cubicBezTo>
                  <a:pt x="8" y="17"/>
                  <a:pt x="11" y="19"/>
                  <a:pt x="13" y="19"/>
                </a:cubicBezTo>
                <a:cubicBezTo>
                  <a:pt x="15" y="19"/>
                  <a:pt x="16" y="19"/>
                  <a:pt x="17" y="20"/>
                </a:cubicBezTo>
                <a:cubicBezTo>
                  <a:pt x="18" y="21"/>
                  <a:pt x="18" y="22"/>
                  <a:pt x="18" y="24"/>
                </a:cubicBezTo>
                <a:cubicBezTo>
                  <a:pt x="15" y="34"/>
                  <a:pt x="16" y="46"/>
                  <a:pt x="16" y="46"/>
                </a:cubicBezTo>
                <a:lnTo>
                  <a:pt x="26" y="46"/>
                </a:lnTo>
                <a:cubicBezTo>
                  <a:pt x="26" y="41"/>
                  <a:pt x="27" y="34"/>
                  <a:pt x="29" y="27"/>
                </a:cubicBezTo>
                <a:cubicBezTo>
                  <a:pt x="36" y="16"/>
                  <a:pt x="41" y="8"/>
                  <a:pt x="41" y="7"/>
                </a:cubicBezTo>
                <a:lnTo>
                  <a:pt x="42" y="5"/>
                </a:lnTo>
                <a:lnTo>
                  <a:pt x="39" y="3"/>
                </a:lnTo>
                <a:lnTo>
                  <a:pt x="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1581200" y="1430550"/>
            <a:ext cx="1050" cy="1150"/>
          </a:xfrm>
          <a:custGeom>
            <a:avLst/>
            <a:gdLst/>
            <a:ahLst/>
            <a:cxnLst/>
            <a:rect l="l" t="t" r="r" b="b"/>
            <a:pathLst>
              <a:path w="42" h="46" extrusionOk="0">
                <a:moveTo>
                  <a:pt x="36" y="1"/>
                </a:moveTo>
                <a:cubicBezTo>
                  <a:pt x="31" y="1"/>
                  <a:pt x="28" y="3"/>
                  <a:pt x="28" y="7"/>
                </a:cubicBezTo>
                <a:lnTo>
                  <a:pt x="28" y="8"/>
                </a:lnTo>
                <a:cubicBezTo>
                  <a:pt x="27" y="9"/>
                  <a:pt x="26" y="12"/>
                  <a:pt x="26" y="14"/>
                </a:cubicBezTo>
                <a:cubicBezTo>
                  <a:pt x="26" y="16"/>
                  <a:pt x="26" y="17"/>
                  <a:pt x="24" y="18"/>
                </a:cubicBezTo>
                <a:cubicBezTo>
                  <a:pt x="23" y="19"/>
                  <a:pt x="23" y="19"/>
                  <a:pt x="22" y="19"/>
                </a:cubicBezTo>
                <a:cubicBezTo>
                  <a:pt x="16" y="11"/>
                  <a:pt x="7" y="4"/>
                  <a:pt x="7" y="4"/>
                </a:cubicBezTo>
                <a:lnTo>
                  <a:pt x="1" y="12"/>
                </a:lnTo>
                <a:cubicBezTo>
                  <a:pt x="6" y="17"/>
                  <a:pt x="11" y="22"/>
                  <a:pt x="16" y="28"/>
                </a:cubicBezTo>
                <a:cubicBezTo>
                  <a:pt x="19" y="34"/>
                  <a:pt x="22" y="40"/>
                  <a:pt x="26" y="46"/>
                </a:cubicBezTo>
                <a:lnTo>
                  <a:pt x="35" y="43"/>
                </a:lnTo>
                <a:cubicBezTo>
                  <a:pt x="35" y="43"/>
                  <a:pt x="31" y="33"/>
                  <a:pt x="24" y="23"/>
                </a:cubicBezTo>
                <a:cubicBezTo>
                  <a:pt x="26" y="23"/>
                  <a:pt x="27" y="22"/>
                  <a:pt x="27" y="22"/>
                </a:cubicBezTo>
                <a:cubicBezTo>
                  <a:pt x="28" y="20"/>
                  <a:pt x="30" y="18"/>
                  <a:pt x="30" y="15"/>
                </a:cubicBezTo>
                <a:cubicBezTo>
                  <a:pt x="30" y="14"/>
                  <a:pt x="30" y="13"/>
                  <a:pt x="31" y="12"/>
                </a:cubicBezTo>
                <a:cubicBezTo>
                  <a:pt x="33" y="13"/>
                  <a:pt x="34" y="13"/>
                  <a:pt x="36" y="13"/>
                </a:cubicBezTo>
                <a:cubicBezTo>
                  <a:pt x="39" y="13"/>
                  <a:pt x="42" y="11"/>
                  <a:pt x="42" y="7"/>
                </a:cubicBezTo>
                <a:cubicBezTo>
                  <a:pt x="42" y="3"/>
                  <a:pt x="39"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1578000" y="1432300"/>
            <a:ext cx="3875" cy="1775"/>
          </a:xfrm>
          <a:custGeom>
            <a:avLst/>
            <a:gdLst/>
            <a:ahLst/>
            <a:cxnLst/>
            <a:rect l="l" t="t" r="r" b="b"/>
            <a:pathLst>
              <a:path w="155" h="71" extrusionOk="0">
                <a:moveTo>
                  <a:pt x="154" y="0"/>
                </a:moveTo>
                <a:cubicBezTo>
                  <a:pt x="153" y="4"/>
                  <a:pt x="148" y="8"/>
                  <a:pt x="140" y="11"/>
                </a:cubicBezTo>
                <a:cubicBezTo>
                  <a:pt x="128" y="18"/>
                  <a:pt x="108" y="25"/>
                  <a:pt x="82" y="29"/>
                </a:cubicBezTo>
                <a:cubicBezTo>
                  <a:pt x="71" y="30"/>
                  <a:pt x="61" y="31"/>
                  <a:pt x="52" y="31"/>
                </a:cubicBezTo>
                <a:cubicBezTo>
                  <a:pt x="41" y="31"/>
                  <a:pt x="29" y="30"/>
                  <a:pt x="21" y="29"/>
                </a:cubicBezTo>
                <a:cubicBezTo>
                  <a:pt x="12" y="27"/>
                  <a:pt x="5" y="26"/>
                  <a:pt x="1" y="25"/>
                </a:cubicBezTo>
                <a:lnTo>
                  <a:pt x="1" y="25"/>
                </a:lnTo>
                <a:cubicBezTo>
                  <a:pt x="2" y="29"/>
                  <a:pt x="3" y="31"/>
                  <a:pt x="5" y="35"/>
                </a:cubicBezTo>
                <a:lnTo>
                  <a:pt x="5" y="36"/>
                </a:lnTo>
                <a:lnTo>
                  <a:pt x="5" y="38"/>
                </a:lnTo>
                <a:cubicBezTo>
                  <a:pt x="7" y="43"/>
                  <a:pt x="11" y="46"/>
                  <a:pt x="13" y="51"/>
                </a:cubicBezTo>
                <a:cubicBezTo>
                  <a:pt x="26" y="65"/>
                  <a:pt x="39" y="66"/>
                  <a:pt x="39" y="66"/>
                </a:cubicBezTo>
                <a:cubicBezTo>
                  <a:pt x="39" y="66"/>
                  <a:pt x="51" y="70"/>
                  <a:pt x="67" y="70"/>
                </a:cubicBezTo>
                <a:cubicBezTo>
                  <a:pt x="84" y="70"/>
                  <a:pt x="100" y="66"/>
                  <a:pt x="115" y="60"/>
                </a:cubicBezTo>
                <a:cubicBezTo>
                  <a:pt x="127" y="54"/>
                  <a:pt x="139" y="44"/>
                  <a:pt x="144" y="36"/>
                </a:cubicBezTo>
                <a:cubicBezTo>
                  <a:pt x="147" y="30"/>
                  <a:pt x="151" y="24"/>
                  <a:pt x="153" y="16"/>
                </a:cubicBezTo>
                <a:cubicBezTo>
                  <a:pt x="154" y="13"/>
                  <a:pt x="154" y="6"/>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1577875" y="1430450"/>
            <a:ext cx="4025" cy="2425"/>
          </a:xfrm>
          <a:custGeom>
            <a:avLst/>
            <a:gdLst/>
            <a:ahLst/>
            <a:cxnLst/>
            <a:rect l="l" t="t" r="r" b="b"/>
            <a:pathLst>
              <a:path w="161" h="97" extrusionOk="0">
                <a:moveTo>
                  <a:pt x="120" y="27"/>
                </a:moveTo>
                <a:cubicBezTo>
                  <a:pt x="129" y="27"/>
                  <a:pt x="136" y="34"/>
                  <a:pt x="136" y="43"/>
                </a:cubicBezTo>
                <a:cubicBezTo>
                  <a:pt x="135" y="52"/>
                  <a:pt x="129" y="58"/>
                  <a:pt x="120" y="58"/>
                </a:cubicBezTo>
                <a:cubicBezTo>
                  <a:pt x="112" y="58"/>
                  <a:pt x="105" y="52"/>
                  <a:pt x="105" y="43"/>
                </a:cubicBezTo>
                <a:cubicBezTo>
                  <a:pt x="105" y="34"/>
                  <a:pt x="112" y="27"/>
                  <a:pt x="120" y="27"/>
                </a:cubicBezTo>
                <a:close/>
                <a:moveTo>
                  <a:pt x="49" y="27"/>
                </a:moveTo>
                <a:cubicBezTo>
                  <a:pt x="63" y="27"/>
                  <a:pt x="73" y="38"/>
                  <a:pt x="73" y="52"/>
                </a:cubicBezTo>
                <a:cubicBezTo>
                  <a:pt x="73" y="64"/>
                  <a:pt x="62" y="76"/>
                  <a:pt x="49" y="76"/>
                </a:cubicBezTo>
                <a:cubicBezTo>
                  <a:pt x="36" y="76"/>
                  <a:pt x="25" y="66"/>
                  <a:pt x="25" y="52"/>
                </a:cubicBezTo>
                <a:cubicBezTo>
                  <a:pt x="25" y="39"/>
                  <a:pt x="36" y="27"/>
                  <a:pt x="49" y="27"/>
                </a:cubicBezTo>
                <a:close/>
                <a:moveTo>
                  <a:pt x="89" y="1"/>
                </a:moveTo>
                <a:cubicBezTo>
                  <a:pt x="85" y="1"/>
                  <a:pt x="80" y="1"/>
                  <a:pt x="73" y="2"/>
                </a:cubicBezTo>
                <a:cubicBezTo>
                  <a:pt x="67" y="3"/>
                  <a:pt x="59" y="5"/>
                  <a:pt x="52" y="7"/>
                </a:cubicBezTo>
                <a:cubicBezTo>
                  <a:pt x="41" y="11"/>
                  <a:pt x="30" y="17"/>
                  <a:pt x="21" y="24"/>
                </a:cubicBezTo>
                <a:cubicBezTo>
                  <a:pt x="20" y="26"/>
                  <a:pt x="17" y="28"/>
                  <a:pt x="15" y="32"/>
                </a:cubicBezTo>
                <a:cubicBezTo>
                  <a:pt x="15" y="32"/>
                  <a:pt x="8" y="41"/>
                  <a:pt x="5" y="52"/>
                </a:cubicBezTo>
                <a:cubicBezTo>
                  <a:pt x="1" y="61"/>
                  <a:pt x="2" y="73"/>
                  <a:pt x="2" y="73"/>
                </a:cubicBezTo>
                <a:lnTo>
                  <a:pt x="2" y="83"/>
                </a:lnTo>
                <a:lnTo>
                  <a:pt x="2" y="84"/>
                </a:lnTo>
                <a:cubicBezTo>
                  <a:pt x="2" y="87"/>
                  <a:pt x="3" y="88"/>
                  <a:pt x="3" y="90"/>
                </a:cubicBezTo>
                <a:cubicBezTo>
                  <a:pt x="8" y="91"/>
                  <a:pt x="29" y="96"/>
                  <a:pt x="56" y="96"/>
                </a:cubicBezTo>
                <a:cubicBezTo>
                  <a:pt x="65" y="96"/>
                  <a:pt x="76" y="96"/>
                  <a:pt x="87" y="94"/>
                </a:cubicBezTo>
                <a:cubicBezTo>
                  <a:pt x="112" y="90"/>
                  <a:pt x="131" y="83"/>
                  <a:pt x="143" y="78"/>
                </a:cubicBezTo>
                <a:cubicBezTo>
                  <a:pt x="152" y="72"/>
                  <a:pt x="159" y="68"/>
                  <a:pt x="160" y="67"/>
                </a:cubicBezTo>
                <a:cubicBezTo>
                  <a:pt x="158" y="58"/>
                  <a:pt x="151" y="44"/>
                  <a:pt x="145" y="36"/>
                </a:cubicBezTo>
                <a:cubicBezTo>
                  <a:pt x="129" y="11"/>
                  <a:pt x="109" y="5"/>
                  <a:pt x="99" y="2"/>
                </a:cubicBezTo>
                <a:cubicBezTo>
                  <a:pt x="95" y="2"/>
                  <a:pt x="93"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1;p55">
            <a:extLst>
              <a:ext uri="{FF2B5EF4-FFF2-40B4-BE49-F238E27FC236}">
                <a16:creationId xmlns:a16="http://schemas.microsoft.com/office/drawing/2014/main" id="{4033074A-4FDF-E9A2-73E5-DDA30440791D}"/>
              </a:ext>
            </a:extLst>
          </p:cNvPr>
          <p:cNvSpPr txBox="1">
            <a:spLocks/>
          </p:cNvSpPr>
          <p:nvPr/>
        </p:nvSpPr>
        <p:spPr>
          <a:xfrm>
            <a:off x="1417599" y="3206028"/>
            <a:ext cx="2277362" cy="44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buClr>
                <a:schemeClr val="dk1"/>
              </a:buClr>
              <a:buSzPts val="1100"/>
              <a:buFont typeface="Arial"/>
              <a:buNone/>
            </a:pPr>
            <a:r>
              <a:rPr lang="en-GB" sz="1400" u="sng" dirty="0">
                <a:solidFill>
                  <a:srgbClr val="0070C0"/>
                </a:solidFill>
              </a:rPr>
              <a:t>Offer discounted annual membership</a:t>
            </a:r>
          </a:p>
        </p:txBody>
      </p:sp>
      <p:sp>
        <p:nvSpPr>
          <p:cNvPr id="6" name="Google Shape;772;p55">
            <a:extLst>
              <a:ext uri="{FF2B5EF4-FFF2-40B4-BE49-F238E27FC236}">
                <a16:creationId xmlns:a16="http://schemas.microsoft.com/office/drawing/2014/main" id="{77FD93AB-1821-580D-BA2A-8E9BB473F848}"/>
              </a:ext>
            </a:extLst>
          </p:cNvPr>
          <p:cNvSpPr txBox="1">
            <a:spLocks/>
          </p:cNvSpPr>
          <p:nvPr/>
        </p:nvSpPr>
        <p:spPr>
          <a:xfrm>
            <a:off x="5279763" y="1921565"/>
            <a:ext cx="2970050" cy="11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rPr>
              <a:t>Choice of Places : </a:t>
            </a:r>
            <a:br>
              <a:rPr lang="en-GB" sz="1050" b="1" dirty="0">
                <a:solidFill>
                  <a:schemeClr val="accent6">
                    <a:lumMod val="75000"/>
                  </a:schemeClr>
                </a:solidFill>
              </a:rPr>
            </a:br>
            <a:r>
              <a:rPr lang="en-GB" sz="1050" b="1" dirty="0">
                <a:solidFill>
                  <a:schemeClr val="bg1"/>
                </a:solidFill>
              </a:rPr>
              <a:t>Collaborate with the companies and organizations nearby our high usage stations</a:t>
            </a:r>
          </a:p>
          <a:p>
            <a:pPr marL="285750" indent="-285750" algn="l">
              <a:buFont typeface="Wingdings" panose="05000000000000000000" pitchFamily="2" charset="2"/>
              <a:buChar char="Ø"/>
            </a:pPr>
            <a:r>
              <a:rPr lang="en-GB" sz="1050" b="1" dirty="0">
                <a:solidFill>
                  <a:schemeClr val="accent6">
                    <a:lumMod val="75000"/>
                  </a:schemeClr>
                </a:solidFill>
              </a:rPr>
              <a:t>Purpose : </a:t>
            </a:r>
            <a:br>
              <a:rPr lang="en-GB" sz="1050" b="1" dirty="0">
                <a:solidFill>
                  <a:schemeClr val="accent6">
                    <a:lumMod val="75000"/>
                  </a:schemeClr>
                </a:solidFill>
              </a:rPr>
            </a:br>
            <a:r>
              <a:rPr lang="en-GB" sz="1050" b="1" dirty="0">
                <a:solidFill>
                  <a:schemeClr val="bg1">
                    <a:lumMod val="75000"/>
                  </a:schemeClr>
                </a:solidFill>
              </a:rPr>
              <a:t>Increasing the exposure, ‘bike economy’</a:t>
            </a:r>
          </a:p>
        </p:txBody>
      </p:sp>
      <p:sp>
        <p:nvSpPr>
          <p:cNvPr id="7" name="Google Shape;772;p55">
            <a:extLst>
              <a:ext uri="{FF2B5EF4-FFF2-40B4-BE49-F238E27FC236}">
                <a16:creationId xmlns:a16="http://schemas.microsoft.com/office/drawing/2014/main" id="{234900A7-E40C-3841-E6E1-7C3C36372F35}"/>
              </a:ext>
            </a:extLst>
          </p:cNvPr>
          <p:cNvSpPr txBox="1">
            <a:spLocks/>
          </p:cNvSpPr>
          <p:nvPr/>
        </p:nvSpPr>
        <p:spPr>
          <a:xfrm>
            <a:off x="1235611" y="3546244"/>
            <a:ext cx="2511539" cy="11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rPr>
              <a:t>Nature : </a:t>
            </a:r>
            <a:br>
              <a:rPr lang="en-GB" sz="1050" b="1" dirty="0">
                <a:solidFill>
                  <a:schemeClr val="accent6">
                    <a:lumMod val="75000"/>
                  </a:schemeClr>
                </a:solidFill>
              </a:rPr>
            </a:br>
            <a:r>
              <a:rPr lang="en-GB" sz="1050" b="1" dirty="0">
                <a:solidFill>
                  <a:schemeClr val="bg1">
                    <a:lumMod val="75000"/>
                  </a:schemeClr>
                </a:solidFill>
              </a:rPr>
              <a:t>In general, riding in the peak at weekend is prefer to be a group activities.</a:t>
            </a:r>
          </a:p>
          <a:p>
            <a:pPr marL="285750" indent="-285750" algn="l">
              <a:buFont typeface="Wingdings" panose="05000000000000000000" pitchFamily="2" charset="2"/>
              <a:buChar char="Ø"/>
            </a:pPr>
            <a:r>
              <a:rPr lang="en-GB" sz="1050" b="1" dirty="0">
                <a:solidFill>
                  <a:schemeClr val="accent6">
                    <a:lumMod val="75000"/>
                  </a:schemeClr>
                </a:solidFill>
              </a:rPr>
              <a:t>Purpose : </a:t>
            </a:r>
            <a:br>
              <a:rPr lang="en-GB" sz="1050" b="1" dirty="0">
                <a:solidFill>
                  <a:schemeClr val="accent6">
                    <a:lumMod val="75000"/>
                  </a:schemeClr>
                </a:solidFill>
              </a:rPr>
            </a:br>
            <a:r>
              <a:rPr lang="en-GB" sz="1050" b="1" dirty="0">
                <a:solidFill>
                  <a:schemeClr val="bg1">
                    <a:lumMod val="75000"/>
                  </a:schemeClr>
                </a:solidFill>
              </a:rPr>
              <a:t>Increase the incentive of a member to convince their friends, family.</a:t>
            </a:r>
          </a:p>
        </p:txBody>
      </p:sp>
      <p:sp>
        <p:nvSpPr>
          <p:cNvPr id="8" name="Google Shape;772;p55">
            <a:extLst>
              <a:ext uri="{FF2B5EF4-FFF2-40B4-BE49-F238E27FC236}">
                <a16:creationId xmlns:a16="http://schemas.microsoft.com/office/drawing/2014/main" id="{D11635E8-D0C5-9960-E40B-322E1ECD8351}"/>
              </a:ext>
            </a:extLst>
          </p:cNvPr>
          <p:cNvSpPr txBox="1">
            <a:spLocks/>
          </p:cNvSpPr>
          <p:nvPr/>
        </p:nvSpPr>
        <p:spPr>
          <a:xfrm>
            <a:off x="5279763" y="3515066"/>
            <a:ext cx="2511539" cy="132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rPr>
              <a:t>Choice of Places : </a:t>
            </a:r>
            <a:br>
              <a:rPr lang="en-GB" sz="1050" b="1" dirty="0">
                <a:solidFill>
                  <a:schemeClr val="accent6">
                    <a:lumMod val="75000"/>
                  </a:schemeClr>
                </a:solidFill>
              </a:rPr>
            </a:br>
            <a:r>
              <a:rPr lang="en-GB" sz="1050" b="1" dirty="0">
                <a:solidFill>
                  <a:schemeClr val="bg1"/>
                </a:solidFill>
              </a:rPr>
              <a:t>Let them know there is an option for them, especially for some places with hight member ratio</a:t>
            </a:r>
            <a:endParaRPr lang="en-GB" sz="1050" b="1" dirty="0">
              <a:solidFill>
                <a:schemeClr val="bg1">
                  <a:lumMod val="75000"/>
                </a:schemeClr>
              </a:solidFill>
            </a:endParaRPr>
          </a:p>
          <a:p>
            <a:pPr marL="285750" indent="-285750" algn="l">
              <a:buFont typeface="Wingdings" panose="05000000000000000000" pitchFamily="2" charset="2"/>
              <a:buChar char="Ø"/>
            </a:pPr>
            <a:r>
              <a:rPr lang="en-GB" sz="1050" b="1" dirty="0">
                <a:solidFill>
                  <a:schemeClr val="accent6">
                    <a:lumMod val="75000"/>
                  </a:schemeClr>
                </a:solidFill>
              </a:rPr>
              <a:t>Purpose : </a:t>
            </a:r>
            <a:br>
              <a:rPr lang="en-GB" sz="1050" b="1" dirty="0">
                <a:solidFill>
                  <a:schemeClr val="accent6">
                    <a:lumMod val="75000"/>
                  </a:schemeClr>
                </a:solidFill>
              </a:rPr>
            </a:br>
            <a:r>
              <a:rPr lang="en-GB" sz="1050" b="1" dirty="0">
                <a:solidFill>
                  <a:schemeClr val="bg1">
                    <a:lumMod val="75000"/>
                  </a:schemeClr>
                </a:solidFill>
              </a:rPr>
              <a:t>Increase the exposure, Increase the understanding to us for customer</a:t>
            </a:r>
          </a:p>
        </p:txBody>
      </p:sp>
    </p:spTree>
    <p:extLst>
      <p:ext uri="{BB962C8B-B14F-4D97-AF65-F5344CB8AC3E}">
        <p14:creationId xmlns:p14="http://schemas.microsoft.com/office/powerpoint/2010/main" val="29243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5"/>
          <p:cNvSpPr txBox="1">
            <a:spLocks noGrp="1"/>
          </p:cNvSpPr>
          <p:nvPr>
            <p:ph type="title"/>
          </p:nvPr>
        </p:nvSpPr>
        <p:spPr>
          <a:xfrm>
            <a:off x="2491381" y="546136"/>
            <a:ext cx="4161238"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Follow up</a:t>
            </a:r>
          </a:p>
        </p:txBody>
      </p:sp>
      <p:sp>
        <p:nvSpPr>
          <p:cNvPr id="772" name="Google Shape;772;p55"/>
          <p:cNvSpPr txBox="1">
            <a:spLocks noGrp="1"/>
          </p:cNvSpPr>
          <p:nvPr>
            <p:ph type="subTitle" idx="1"/>
          </p:nvPr>
        </p:nvSpPr>
        <p:spPr>
          <a:xfrm>
            <a:off x="1867050" y="1921565"/>
            <a:ext cx="2511539" cy="110364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GB" sz="1050" b="1" dirty="0">
                <a:solidFill>
                  <a:schemeClr val="accent6">
                    <a:lumMod val="75000"/>
                  </a:schemeClr>
                </a:solidFill>
                <a:latin typeface="Cabin Medium"/>
                <a:ea typeface="Cabin Medium"/>
                <a:cs typeface="Cabin Medium"/>
                <a:sym typeface="Cabin Medium"/>
              </a:rPr>
              <a:t>Purpos</a:t>
            </a:r>
            <a:r>
              <a:rPr lang="en-GB" sz="1050" b="1" dirty="0">
                <a:solidFill>
                  <a:schemeClr val="accent6">
                    <a:lumMod val="75000"/>
                  </a:schemeClr>
                </a:solidFill>
              </a:rPr>
              <a:t>e</a:t>
            </a:r>
            <a:r>
              <a:rPr lang="en-GB" sz="1050" b="1" dirty="0">
                <a:solidFill>
                  <a:schemeClr val="accent6">
                    <a:lumMod val="75000"/>
                  </a:schemeClr>
                </a:solidFill>
                <a:latin typeface="Cabin Medium"/>
                <a:ea typeface="Cabin Medium"/>
                <a:cs typeface="Cabin Medium"/>
                <a:sym typeface="Cabin Medium"/>
              </a:rPr>
              <a:t> : </a:t>
            </a:r>
            <a:br>
              <a:rPr lang="en-GB" sz="1050" b="1" dirty="0">
                <a:solidFill>
                  <a:schemeClr val="accent6">
                    <a:lumMod val="75000"/>
                  </a:schemeClr>
                </a:solidFill>
                <a:latin typeface="Cabin Medium"/>
                <a:ea typeface="Cabin Medium"/>
                <a:cs typeface="Cabin Medium"/>
                <a:sym typeface="Cabin Medium"/>
              </a:rPr>
            </a:br>
            <a:r>
              <a:rPr lang="en-GB" sz="1050" b="1" dirty="0">
                <a:solidFill>
                  <a:schemeClr val="bg1"/>
                </a:solidFill>
                <a:latin typeface="Cabin Medium"/>
                <a:ea typeface="Cabin Medium"/>
                <a:cs typeface="Cabin Medium"/>
                <a:sym typeface="Cabin Medium"/>
              </a:rPr>
              <a:t>Reducing the data loss</a:t>
            </a:r>
            <a:endParaRPr lang="en-GB" sz="1050" b="1" dirty="0">
              <a:solidFill>
                <a:schemeClr val="accent6">
                  <a:lumMod val="75000"/>
                </a:schemeClr>
              </a:solidFill>
              <a:latin typeface="Cabin Medium"/>
              <a:ea typeface="Cabin Medium"/>
              <a:cs typeface="Cabin Medium"/>
              <a:sym typeface="Cabin Medium"/>
            </a:endParaRPr>
          </a:p>
          <a:p>
            <a:pPr marL="285750" lvl="0" indent="-285750" algn="l" rtl="0">
              <a:spcBef>
                <a:spcPts val="0"/>
              </a:spcBef>
              <a:spcAft>
                <a:spcPts val="0"/>
              </a:spcAft>
              <a:buFont typeface="Wingdings" panose="05000000000000000000" pitchFamily="2" charset="2"/>
              <a:buChar char="Ø"/>
            </a:pPr>
            <a:endParaRPr lang="en-GB" sz="1050" b="1" dirty="0">
              <a:solidFill>
                <a:schemeClr val="accent6">
                  <a:lumMod val="75000"/>
                </a:schemeClr>
              </a:solidFill>
              <a:latin typeface="Cabin Medium"/>
              <a:ea typeface="Cabin Medium"/>
              <a:cs typeface="Cabin Medium"/>
              <a:sym typeface="Cabin Medium"/>
            </a:endParaRPr>
          </a:p>
          <a:p>
            <a:pPr marL="285750" lvl="0" indent="-285750" algn="l" rtl="0">
              <a:spcBef>
                <a:spcPts val="0"/>
              </a:spcBef>
              <a:spcAft>
                <a:spcPts val="0"/>
              </a:spcAft>
              <a:buFont typeface="Wingdings" panose="05000000000000000000" pitchFamily="2" charset="2"/>
              <a:buChar char="Ø"/>
            </a:pPr>
            <a:r>
              <a:rPr lang="en-GB" sz="1050" b="1" dirty="0">
                <a:solidFill>
                  <a:schemeClr val="accent6">
                    <a:lumMod val="75000"/>
                  </a:schemeClr>
                </a:solidFill>
              </a:rPr>
              <a:t>Example</a:t>
            </a:r>
            <a:r>
              <a:rPr lang="en-GB" sz="1050" b="1" dirty="0">
                <a:solidFill>
                  <a:schemeClr val="accent6">
                    <a:lumMod val="75000"/>
                  </a:schemeClr>
                </a:solidFill>
                <a:latin typeface="Cabin Medium"/>
                <a:ea typeface="Cabin Medium"/>
                <a:cs typeface="Cabin Medium"/>
                <a:sym typeface="Cabin Medium"/>
              </a:rPr>
              <a:t> : </a:t>
            </a:r>
            <a:br>
              <a:rPr lang="en-GB" sz="1050" b="1" dirty="0">
                <a:solidFill>
                  <a:schemeClr val="accent6">
                    <a:lumMod val="75000"/>
                  </a:schemeClr>
                </a:solidFill>
                <a:latin typeface="Cabin Medium"/>
                <a:ea typeface="Cabin Medium"/>
                <a:cs typeface="Cabin Medium"/>
                <a:sym typeface="Cabin Medium"/>
              </a:rPr>
            </a:br>
            <a:r>
              <a:rPr lang="en-GB" sz="1050" b="1" dirty="0">
                <a:solidFill>
                  <a:schemeClr val="bg1">
                    <a:lumMod val="75000"/>
                  </a:schemeClr>
                </a:solidFill>
              </a:rPr>
              <a:t>Increasing the accuracy of the</a:t>
            </a:r>
            <a:br>
              <a:rPr lang="en-GB" sz="1050" b="1" dirty="0">
                <a:solidFill>
                  <a:schemeClr val="bg1">
                    <a:lumMod val="75000"/>
                  </a:schemeClr>
                </a:solidFill>
              </a:rPr>
            </a:br>
            <a:r>
              <a:rPr lang="en-GB" sz="1050" b="1" dirty="0">
                <a:solidFill>
                  <a:schemeClr val="bg1">
                    <a:lumMod val="75000"/>
                  </a:schemeClr>
                </a:solidFill>
              </a:rPr>
              <a:t>GPS function</a:t>
            </a:r>
            <a:endParaRPr lang="en-GB" sz="1050" b="1" dirty="0">
              <a:solidFill>
                <a:schemeClr val="bg1">
                  <a:lumMod val="75000"/>
                </a:schemeClr>
              </a:solidFill>
              <a:latin typeface="Cabin Medium"/>
              <a:ea typeface="Cabin Medium"/>
              <a:cs typeface="Cabin Medium"/>
              <a:sym typeface="Cabin Medium"/>
            </a:endParaRPr>
          </a:p>
        </p:txBody>
      </p:sp>
      <p:sp>
        <p:nvSpPr>
          <p:cNvPr id="781" name="Google Shape;781;p55"/>
          <p:cNvSpPr txBox="1">
            <a:spLocks noGrp="1"/>
          </p:cNvSpPr>
          <p:nvPr>
            <p:ph type="title" idx="2"/>
          </p:nvPr>
        </p:nvSpPr>
        <p:spPr>
          <a:xfrm>
            <a:off x="1924200" y="1465556"/>
            <a:ext cx="2005111"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u="sng" dirty="0"/>
              <a:t>“</a:t>
            </a:r>
            <a:r>
              <a:rPr lang="en-GB" sz="1400" u="sng" dirty="0"/>
              <a:t>Missing</a:t>
            </a:r>
            <a:r>
              <a:rPr lang="en-GB" u="sng" dirty="0"/>
              <a:t>” issue</a:t>
            </a:r>
          </a:p>
        </p:txBody>
      </p:sp>
      <p:sp>
        <p:nvSpPr>
          <p:cNvPr id="782" name="Google Shape;782;p55"/>
          <p:cNvSpPr txBox="1">
            <a:spLocks noGrp="1"/>
          </p:cNvSpPr>
          <p:nvPr>
            <p:ph type="title" idx="3"/>
          </p:nvPr>
        </p:nvSpPr>
        <p:spPr>
          <a:xfrm>
            <a:off x="5038355" y="3104044"/>
            <a:ext cx="2328310" cy="44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sz="1400" u="sng" dirty="0"/>
              <a:t>User Data Collection</a:t>
            </a:r>
          </a:p>
        </p:txBody>
      </p:sp>
      <p:sp>
        <p:nvSpPr>
          <p:cNvPr id="785" name="Google Shape;785;p55"/>
          <p:cNvSpPr txBox="1">
            <a:spLocks noGrp="1"/>
          </p:cNvSpPr>
          <p:nvPr>
            <p:ph type="title" idx="4294967295"/>
          </p:nvPr>
        </p:nvSpPr>
        <p:spPr>
          <a:xfrm>
            <a:off x="4572000" y="1465556"/>
            <a:ext cx="2886961" cy="4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u="sng" dirty="0"/>
              <a:t>User Feedback</a:t>
            </a:r>
          </a:p>
        </p:txBody>
      </p:sp>
      <p:pic>
        <p:nvPicPr>
          <p:cNvPr id="786" name="Google Shape;786;p55"/>
          <p:cNvPicPr preferRelativeResize="0"/>
          <p:nvPr/>
        </p:nvPicPr>
        <p:blipFill rotWithShape="1">
          <a:blip r:embed="rId3">
            <a:alphaModFix/>
          </a:blip>
          <a:srcRect l="50529" b="72415"/>
          <a:stretch/>
        </p:blipFill>
        <p:spPr>
          <a:xfrm>
            <a:off x="4620375" y="207"/>
            <a:ext cx="4523624" cy="1418701"/>
          </a:xfrm>
          <a:prstGeom prst="rect">
            <a:avLst/>
          </a:prstGeom>
          <a:noFill/>
          <a:ln>
            <a:noFill/>
          </a:ln>
        </p:spPr>
      </p:pic>
      <p:sp>
        <p:nvSpPr>
          <p:cNvPr id="803" name="Google Shape;803;p55"/>
          <p:cNvSpPr/>
          <p:nvPr/>
        </p:nvSpPr>
        <p:spPr>
          <a:xfrm>
            <a:off x="1553725" y="1430675"/>
            <a:ext cx="2225" cy="3175"/>
          </a:xfrm>
          <a:custGeom>
            <a:avLst/>
            <a:gdLst/>
            <a:ahLst/>
            <a:cxnLst/>
            <a:rect l="l" t="t" r="r" b="b"/>
            <a:pathLst>
              <a:path w="89" h="127" extrusionOk="0">
                <a:moveTo>
                  <a:pt x="45" y="48"/>
                </a:moveTo>
                <a:cubicBezTo>
                  <a:pt x="48" y="48"/>
                  <a:pt x="52" y="49"/>
                  <a:pt x="56" y="52"/>
                </a:cubicBezTo>
                <a:cubicBezTo>
                  <a:pt x="60" y="54"/>
                  <a:pt x="62" y="57"/>
                  <a:pt x="63" y="62"/>
                </a:cubicBezTo>
                <a:cubicBezTo>
                  <a:pt x="66" y="65"/>
                  <a:pt x="66" y="71"/>
                  <a:pt x="66" y="78"/>
                </a:cubicBezTo>
                <a:cubicBezTo>
                  <a:pt x="65" y="86"/>
                  <a:pt x="65" y="91"/>
                  <a:pt x="62" y="95"/>
                </a:cubicBezTo>
                <a:cubicBezTo>
                  <a:pt x="61" y="99"/>
                  <a:pt x="57" y="103"/>
                  <a:pt x="55" y="104"/>
                </a:cubicBezTo>
                <a:cubicBezTo>
                  <a:pt x="51" y="106"/>
                  <a:pt x="48" y="106"/>
                  <a:pt x="45" y="106"/>
                </a:cubicBezTo>
                <a:cubicBezTo>
                  <a:pt x="41" y="106"/>
                  <a:pt x="37" y="105"/>
                  <a:pt x="33" y="103"/>
                </a:cubicBezTo>
                <a:cubicBezTo>
                  <a:pt x="30" y="100"/>
                  <a:pt x="26" y="98"/>
                  <a:pt x="25" y="93"/>
                </a:cubicBezTo>
                <a:cubicBezTo>
                  <a:pt x="24" y="89"/>
                  <a:pt x="22" y="84"/>
                  <a:pt x="22" y="78"/>
                </a:cubicBezTo>
                <a:cubicBezTo>
                  <a:pt x="22" y="71"/>
                  <a:pt x="24" y="67"/>
                  <a:pt x="25" y="62"/>
                </a:cubicBezTo>
                <a:cubicBezTo>
                  <a:pt x="26" y="58"/>
                  <a:pt x="30" y="54"/>
                  <a:pt x="33" y="52"/>
                </a:cubicBezTo>
                <a:cubicBezTo>
                  <a:pt x="37" y="49"/>
                  <a:pt x="40" y="48"/>
                  <a:pt x="45" y="48"/>
                </a:cubicBezTo>
                <a:close/>
                <a:moveTo>
                  <a:pt x="78" y="1"/>
                </a:moveTo>
                <a:cubicBezTo>
                  <a:pt x="74" y="1"/>
                  <a:pt x="71" y="2"/>
                  <a:pt x="69" y="4"/>
                </a:cubicBezTo>
                <a:cubicBezTo>
                  <a:pt x="68" y="7"/>
                  <a:pt x="67" y="10"/>
                  <a:pt x="67" y="14"/>
                </a:cubicBezTo>
                <a:lnTo>
                  <a:pt x="67" y="48"/>
                </a:lnTo>
                <a:cubicBezTo>
                  <a:pt x="63" y="43"/>
                  <a:pt x="58" y="40"/>
                  <a:pt x="54" y="38"/>
                </a:cubicBezTo>
                <a:cubicBezTo>
                  <a:pt x="50" y="35"/>
                  <a:pt x="44" y="34"/>
                  <a:pt x="38" y="34"/>
                </a:cubicBezTo>
                <a:cubicBezTo>
                  <a:pt x="26" y="34"/>
                  <a:pt x="17" y="38"/>
                  <a:pt x="11" y="45"/>
                </a:cubicBezTo>
                <a:cubicBezTo>
                  <a:pt x="5" y="53"/>
                  <a:pt x="1" y="64"/>
                  <a:pt x="1" y="79"/>
                </a:cubicBezTo>
                <a:cubicBezTo>
                  <a:pt x="1" y="85"/>
                  <a:pt x="2" y="91"/>
                  <a:pt x="3" y="96"/>
                </a:cubicBezTo>
                <a:cubicBezTo>
                  <a:pt x="5" y="103"/>
                  <a:pt x="7" y="106"/>
                  <a:pt x="11" y="111"/>
                </a:cubicBezTo>
                <a:cubicBezTo>
                  <a:pt x="15" y="116"/>
                  <a:pt x="18" y="120"/>
                  <a:pt x="22" y="122"/>
                </a:cubicBezTo>
                <a:cubicBezTo>
                  <a:pt x="27" y="125"/>
                  <a:pt x="32" y="126"/>
                  <a:pt x="38" y="126"/>
                </a:cubicBezTo>
                <a:cubicBezTo>
                  <a:pt x="42" y="126"/>
                  <a:pt x="46" y="126"/>
                  <a:pt x="49" y="125"/>
                </a:cubicBezTo>
                <a:cubicBezTo>
                  <a:pt x="53" y="123"/>
                  <a:pt x="56" y="122"/>
                  <a:pt x="59" y="120"/>
                </a:cubicBezTo>
                <a:cubicBezTo>
                  <a:pt x="63" y="117"/>
                  <a:pt x="66" y="115"/>
                  <a:pt x="68" y="110"/>
                </a:cubicBezTo>
                <a:lnTo>
                  <a:pt x="68" y="113"/>
                </a:lnTo>
                <a:cubicBezTo>
                  <a:pt x="68" y="117"/>
                  <a:pt x="69" y="121"/>
                  <a:pt x="71" y="123"/>
                </a:cubicBezTo>
                <a:cubicBezTo>
                  <a:pt x="74" y="126"/>
                  <a:pt x="77" y="127"/>
                  <a:pt x="79" y="127"/>
                </a:cubicBezTo>
                <a:cubicBezTo>
                  <a:pt x="82" y="127"/>
                  <a:pt x="84" y="126"/>
                  <a:pt x="87" y="123"/>
                </a:cubicBezTo>
                <a:cubicBezTo>
                  <a:pt x="88" y="121"/>
                  <a:pt x="89" y="118"/>
                  <a:pt x="89" y="113"/>
                </a:cubicBezTo>
                <a:lnTo>
                  <a:pt x="89" y="13"/>
                </a:lnTo>
                <a:cubicBezTo>
                  <a:pt x="88" y="9"/>
                  <a:pt x="87" y="6"/>
                  <a:pt x="86" y="4"/>
                </a:cubicBezTo>
                <a:cubicBezTo>
                  <a:pt x="84" y="2"/>
                  <a:pt x="82"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1556175" y="1431500"/>
            <a:ext cx="2175" cy="2300"/>
          </a:xfrm>
          <a:custGeom>
            <a:avLst/>
            <a:gdLst/>
            <a:ahLst/>
            <a:cxnLst/>
            <a:rect l="l" t="t" r="r" b="b"/>
            <a:pathLst>
              <a:path w="87" h="92" extrusionOk="0">
                <a:moveTo>
                  <a:pt x="44" y="17"/>
                </a:moveTo>
                <a:cubicBezTo>
                  <a:pt x="50" y="17"/>
                  <a:pt x="54" y="19"/>
                  <a:pt x="57" y="22"/>
                </a:cubicBezTo>
                <a:cubicBezTo>
                  <a:pt x="61" y="26"/>
                  <a:pt x="62" y="32"/>
                  <a:pt x="65" y="41"/>
                </a:cubicBezTo>
                <a:lnTo>
                  <a:pt x="24" y="41"/>
                </a:lnTo>
                <a:cubicBezTo>
                  <a:pt x="25" y="31"/>
                  <a:pt x="27" y="26"/>
                  <a:pt x="30" y="22"/>
                </a:cubicBezTo>
                <a:cubicBezTo>
                  <a:pt x="34" y="19"/>
                  <a:pt x="37" y="17"/>
                  <a:pt x="44" y="17"/>
                </a:cubicBezTo>
                <a:close/>
                <a:moveTo>
                  <a:pt x="43" y="1"/>
                </a:moveTo>
                <a:cubicBezTo>
                  <a:pt x="37" y="1"/>
                  <a:pt x="31" y="2"/>
                  <a:pt x="26" y="5"/>
                </a:cubicBezTo>
                <a:cubicBezTo>
                  <a:pt x="21" y="7"/>
                  <a:pt x="15" y="10"/>
                  <a:pt x="11" y="13"/>
                </a:cubicBezTo>
                <a:cubicBezTo>
                  <a:pt x="7" y="17"/>
                  <a:pt x="5" y="22"/>
                  <a:pt x="3" y="27"/>
                </a:cubicBezTo>
                <a:cubicBezTo>
                  <a:pt x="0" y="32"/>
                  <a:pt x="0" y="39"/>
                  <a:pt x="0" y="46"/>
                </a:cubicBezTo>
                <a:cubicBezTo>
                  <a:pt x="0" y="59"/>
                  <a:pt x="4" y="71"/>
                  <a:pt x="11" y="78"/>
                </a:cubicBezTo>
                <a:cubicBezTo>
                  <a:pt x="20" y="87"/>
                  <a:pt x="31" y="92"/>
                  <a:pt x="45" y="92"/>
                </a:cubicBezTo>
                <a:cubicBezTo>
                  <a:pt x="51" y="92"/>
                  <a:pt x="56" y="90"/>
                  <a:pt x="61" y="89"/>
                </a:cubicBezTo>
                <a:cubicBezTo>
                  <a:pt x="67" y="88"/>
                  <a:pt x="71" y="85"/>
                  <a:pt x="73" y="83"/>
                </a:cubicBezTo>
                <a:cubicBezTo>
                  <a:pt x="77" y="80"/>
                  <a:pt x="78" y="77"/>
                  <a:pt x="81" y="74"/>
                </a:cubicBezTo>
                <a:cubicBezTo>
                  <a:pt x="82" y="72"/>
                  <a:pt x="83" y="69"/>
                  <a:pt x="83" y="67"/>
                </a:cubicBezTo>
                <a:cubicBezTo>
                  <a:pt x="83" y="64"/>
                  <a:pt x="83" y="63"/>
                  <a:pt x="81" y="62"/>
                </a:cubicBezTo>
                <a:cubicBezTo>
                  <a:pt x="81" y="62"/>
                  <a:pt x="80" y="61"/>
                  <a:pt x="77" y="61"/>
                </a:cubicBezTo>
                <a:cubicBezTo>
                  <a:pt x="75" y="61"/>
                  <a:pt x="73" y="61"/>
                  <a:pt x="72" y="62"/>
                </a:cubicBezTo>
                <a:lnTo>
                  <a:pt x="66" y="68"/>
                </a:lnTo>
                <a:cubicBezTo>
                  <a:pt x="65" y="70"/>
                  <a:pt x="61" y="71"/>
                  <a:pt x="59" y="72"/>
                </a:cubicBezTo>
                <a:cubicBezTo>
                  <a:pt x="56" y="73"/>
                  <a:pt x="55" y="75"/>
                  <a:pt x="52" y="75"/>
                </a:cubicBezTo>
                <a:cubicBezTo>
                  <a:pt x="50" y="76"/>
                  <a:pt x="47" y="76"/>
                  <a:pt x="45" y="76"/>
                </a:cubicBezTo>
                <a:cubicBezTo>
                  <a:pt x="41" y="76"/>
                  <a:pt x="37" y="75"/>
                  <a:pt x="34" y="73"/>
                </a:cubicBezTo>
                <a:cubicBezTo>
                  <a:pt x="30" y="71"/>
                  <a:pt x="27" y="68"/>
                  <a:pt x="26" y="64"/>
                </a:cubicBezTo>
                <a:cubicBezTo>
                  <a:pt x="24" y="61"/>
                  <a:pt x="24" y="56"/>
                  <a:pt x="24" y="52"/>
                </a:cubicBezTo>
                <a:lnTo>
                  <a:pt x="67" y="52"/>
                </a:lnTo>
                <a:cubicBezTo>
                  <a:pt x="73" y="52"/>
                  <a:pt x="77" y="51"/>
                  <a:pt x="81" y="49"/>
                </a:cubicBezTo>
                <a:cubicBezTo>
                  <a:pt x="85" y="48"/>
                  <a:pt x="86" y="44"/>
                  <a:pt x="86" y="38"/>
                </a:cubicBezTo>
                <a:cubicBezTo>
                  <a:pt x="86" y="31"/>
                  <a:pt x="84" y="26"/>
                  <a:pt x="81" y="20"/>
                </a:cubicBezTo>
                <a:cubicBezTo>
                  <a:pt x="78" y="13"/>
                  <a:pt x="73" y="10"/>
                  <a:pt x="67" y="6"/>
                </a:cubicBezTo>
                <a:cubicBezTo>
                  <a:pt x="60"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1558550" y="1431525"/>
            <a:ext cx="1925" cy="2375"/>
          </a:xfrm>
          <a:custGeom>
            <a:avLst/>
            <a:gdLst/>
            <a:ahLst/>
            <a:cxnLst/>
            <a:rect l="l" t="t" r="r" b="b"/>
            <a:pathLst>
              <a:path w="77" h="95" extrusionOk="0">
                <a:moveTo>
                  <a:pt x="36" y="1"/>
                </a:moveTo>
                <a:cubicBezTo>
                  <a:pt x="28" y="1"/>
                  <a:pt x="22" y="3"/>
                  <a:pt x="17" y="5"/>
                </a:cubicBezTo>
                <a:cubicBezTo>
                  <a:pt x="11" y="8"/>
                  <a:pt x="7" y="10"/>
                  <a:pt x="5" y="15"/>
                </a:cubicBezTo>
                <a:cubicBezTo>
                  <a:pt x="2" y="19"/>
                  <a:pt x="1" y="24"/>
                  <a:pt x="1" y="27"/>
                </a:cubicBezTo>
                <a:cubicBezTo>
                  <a:pt x="1" y="32"/>
                  <a:pt x="2" y="37"/>
                  <a:pt x="5" y="41"/>
                </a:cubicBezTo>
                <a:cubicBezTo>
                  <a:pt x="7" y="45"/>
                  <a:pt x="11" y="47"/>
                  <a:pt x="17" y="50"/>
                </a:cubicBezTo>
                <a:cubicBezTo>
                  <a:pt x="22" y="52"/>
                  <a:pt x="28" y="53"/>
                  <a:pt x="36" y="56"/>
                </a:cubicBezTo>
                <a:cubicBezTo>
                  <a:pt x="42" y="57"/>
                  <a:pt x="47" y="60"/>
                  <a:pt x="49" y="61"/>
                </a:cubicBezTo>
                <a:cubicBezTo>
                  <a:pt x="52" y="62"/>
                  <a:pt x="54" y="66"/>
                  <a:pt x="54" y="70"/>
                </a:cubicBezTo>
                <a:cubicBezTo>
                  <a:pt x="54" y="72"/>
                  <a:pt x="53" y="75"/>
                  <a:pt x="50" y="76"/>
                </a:cubicBezTo>
                <a:cubicBezTo>
                  <a:pt x="48" y="80"/>
                  <a:pt x="44" y="80"/>
                  <a:pt x="39" y="80"/>
                </a:cubicBezTo>
                <a:cubicBezTo>
                  <a:pt x="34" y="80"/>
                  <a:pt x="29" y="77"/>
                  <a:pt x="27" y="76"/>
                </a:cubicBezTo>
                <a:cubicBezTo>
                  <a:pt x="23" y="74"/>
                  <a:pt x="21" y="71"/>
                  <a:pt x="18" y="67"/>
                </a:cubicBezTo>
                <a:cubicBezTo>
                  <a:pt x="17" y="65"/>
                  <a:pt x="16" y="64"/>
                  <a:pt x="14" y="62"/>
                </a:cubicBezTo>
                <a:cubicBezTo>
                  <a:pt x="13" y="61"/>
                  <a:pt x="11" y="61"/>
                  <a:pt x="8" y="61"/>
                </a:cubicBezTo>
                <a:cubicBezTo>
                  <a:pt x="6" y="61"/>
                  <a:pt x="3" y="62"/>
                  <a:pt x="2" y="64"/>
                </a:cubicBezTo>
                <a:cubicBezTo>
                  <a:pt x="1" y="65"/>
                  <a:pt x="0" y="67"/>
                  <a:pt x="0" y="70"/>
                </a:cubicBezTo>
                <a:cubicBezTo>
                  <a:pt x="0" y="74"/>
                  <a:pt x="1" y="77"/>
                  <a:pt x="3" y="82"/>
                </a:cubicBezTo>
                <a:cubicBezTo>
                  <a:pt x="6" y="86"/>
                  <a:pt x="11" y="88"/>
                  <a:pt x="17" y="91"/>
                </a:cubicBezTo>
                <a:cubicBezTo>
                  <a:pt x="23" y="93"/>
                  <a:pt x="29" y="95"/>
                  <a:pt x="37" y="95"/>
                </a:cubicBezTo>
                <a:cubicBezTo>
                  <a:pt x="46" y="95"/>
                  <a:pt x="52" y="93"/>
                  <a:pt x="59" y="91"/>
                </a:cubicBezTo>
                <a:cubicBezTo>
                  <a:pt x="65" y="88"/>
                  <a:pt x="69" y="86"/>
                  <a:pt x="72" y="81"/>
                </a:cubicBezTo>
                <a:cubicBezTo>
                  <a:pt x="74" y="76"/>
                  <a:pt x="77" y="70"/>
                  <a:pt x="77" y="65"/>
                </a:cubicBezTo>
                <a:cubicBezTo>
                  <a:pt x="75" y="57"/>
                  <a:pt x="74" y="55"/>
                  <a:pt x="72" y="51"/>
                </a:cubicBezTo>
                <a:cubicBezTo>
                  <a:pt x="69" y="47"/>
                  <a:pt x="67" y="45"/>
                  <a:pt x="62" y="44"/>
                </a:cubicBezTo>
                <a:cubicBezTo>
                  <a:pt x="58" y="41"/>
                  <a:pt x="50" y="39"/>
                  <a:pt x="44" y="37"/>
                </a:cubicBezTo>
                <a:cubicBezTo>
                  <a:pt x="38" y="36"/>
                  <a:pt x="34" y="35"/>
                  <a:pt x="30" y="33"/>
                </a:cubicBezTo>
                <a:cubicBezTo>
                  <a:pt x="27" y="31"/>
                  <a:pt x="24" y="30"/>
                  <a:pt x="23" y="29"/>
                </a:cubicBezTo>
                <a:cubicBezTo>
                  <a:pt x="22" y="28"/>
                  <a:pt x="20" y="25"/>
                  <a:pt x="20" y="23"/>
                </a:cubicBezTo>
                <a:cubicBezTo>
                  <a:pt x="20" y="20"/>
                  <a:pt x="22" y="18"/>
                  <a:pt x="24" y="16"/>
                </a:cubicBezTo>
                <a:cubicBezTo>
                  <a:pt x="27" y="15"/>
                  <a:pt x="30" y="14"/>
                  <a:pt x="34" y="14"/>
                </a:cubicBezTo>
                <a:cubicBezTo>
                  <a:pt x="38" y="14"/>
                  <a:pt x="40" y="15"/>
                  <a:pt x="43" y="16"/>
                </a:cubicBezTo>
                <a:cubicBezTo>
                  <a:pt x="45" y="18"/>
                  <a:pt x="47" y="19"/>
                  <a:pt x="49" y="21"/>
                </a:cubicBezTo>
                <a:cubicBezTo>
                  <a:pt x="52" y="24"/>
                  <a:pt x="53" y="26"/>
                  <a:pt x="54" y="28"/>
                </a:cubicBezTo>
                <a:cubicBezTo>
                  <a:pt x="55" y="29"/>
                  <a:pt x="59" y="30"/>
                  <a:pt x="61" y="30"/>
                </a:cubicBezTo>
                <a:cubicBezTo>
                  <a:pt x="65" y="30"/>
                  <a:pt x="66" y="29"/>
                  <a:pt x="69" y="28"/>
                </a:cubicBezTo>
                <a:cubicBezTo>
                  <a:pt x="70" y="26"/>
                  <a:pt x="71" y="24"/>
                  <a:pt x="71" y="21"/>
                </a:cubicBezTo>
                <a:cubicBezTo>
                  <a:pt x="71" y="19"/>
                  <a:pt x="70" y="16"/>
                  <a:pt x="69" y="14"/>
                </a:cubicBezTo>
                <a:cubicBezTo>
                  <a:pt x="68" y="11"/>
                  <a:pt x="65" y="9"/>
                  <a:pt x="63" y="8"/>
                </a:cubicBezTo>
                <a:cubicBezTo>
                  <a:pt x="60" y="5"/>
                  <a:pt x="55" y="4"/>
                  <a:pt x="50" y="3"/>
                </a:cubicBezTo>
                <a:cubicBezTo>
                  <a:pt x="46" y="1"/>
                  <a:pt x="40"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5"/>
          <p:cNvSpPr/>
          <p:nvPr/>
        </p:nvSpPr>
        <p:spPr>
          <a:xfrm>
            <a:off x="1560725" y="1430725"/>
            <a:ext cx="575" cy="3100"/>
          </a:xfrm>
          <a:custGeom>
            <a:avLst/>
            <a:gdLst/>
            <a:ahLst/>
            <a:cxnLst/>
            <a:rect l="l" t="t" r="r" b="b"/>
            <a:pathLst>
              <a:path w="23" h="124" extrusionOk="0">
                <a:moveTo>
                  <a:pt x="11" y="0"/>
                </a:moveTo>
                <a:cubicBezTo>
                  <a:pt x="8" y="0"/>
                  <a:pt x="6" y="1"/>
                  <a:pt x="3" y="3"/>
                </a:cubicBezTo>
                <a:cubicBezTo>
                  <a:pt x="1" y="6"/>
                  <a:pt x="0" y="8"/>
                  <a:pt x="0" y="11"/>
                </a:cubicBezTo>
                <a:cubicBezTo>
                  <a:pt x="0" y="15"/>
                  <a:pt x="1" y="17"/>
                  <a:pt x="3" y="18"/>
                </a:cubicBezTo>
                <a:cubicBezTo>
                  <a:pt x="6" y="20"/>
                  <a:pt x="8" y="21"/>
                  <a:pt x="11" y="21"/>
                </a:cubicBezTo>
                <a:cubicBezTo>
                  <a:pt x="14" y="21"/>
                  <a:pt x="17" y="20"/>
                  <a:pt x="19" y="18"/>
                </a:cubicBezTo>
                <a:cubicBezTo>
                  <a:pt x="22" y="16"/>
                  <a:pt x="23" y="13"/>
                  <a:pt x="23" y="11"/>
                </a:cubicBezTo>
                <a:cubicBezTo>
                  <a:pt x="22" y="7"/>
                  <a:pt x="22" y="4"/>
                  <a:pt x="19" y="2"/>
                </a:cubicBezTo>
                <a:cubicBezTo>
                  <a:pt x="17" y="1"/>
                  <a:pt x="14" y="0"/>
                  <a:pt x="11" y="0"/>
                </a:cubicBezTo>
                <a:close/>
                <a:moveTo>
                  <a:pt x="11" y="32"/>
                </a:moveTo>
                <a:cubicBezTo>
                  <a:pt x="7" y="32"/>
                  <a:pt x="5" y="33"/>
                  <a:pt x="3" y="36"/>
                </a:cubicBezTo>
                <a:cubicBezTo>
                  <a:pt x="1" y="38"/>
                  <a:pt x="1" y="41"/>
                  <a:pt x="1" y="46"/>
                </a:cubicBezTo>
                <a:lnTo>
                  <a:pt x="1" y="109"/>
                </a:lnTo>
                <a:cubicBezTo>
                  <a:pt x="1" y="114"/>
                  <a:pt x="2" y="118"/>
                  <a:pt x="3" y="120"/>
                </a:cubicBezTo>
                <a:cubicBezTo>
                  <a:pt x="6" y="123"/>
                  <a:pt x="8" y="124"/>
                  <a:pt x="11" y="124"/>
                </a:cubicBezTo>
                <a:cubicBezTo>
                  <a:pt x="16" y="124"/>
                  <a:pt x="18" y="123"/>
                  <a:pt x="19" y="120"/>
                </a:cubicBezTo>
                <a:cubicBezTo>
                  <a:pt x="22" y="118"/>
                  <a:pt x="23" y="114"/>
                  <a:pt x="23" y="109"/>
                </a:cubicBezTo>
                <a:lnTo>
                  <a:pt x="23" y="44"/>
                </a:lnTo>
                <a:cubicBezTo>
                  <a:pt x="22" y="41"/>
                  <a:pt x="22" y="38"/>
                  <a:pt x="19" y="36"/>
                </a:cubicBezTo>
                <a:cubicBezTo>
                  <a:pt x="17" y="33"/>
                  <a:pt x="14" y="32"/>
                  <a:pt x="11"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1561550" y="1431500"/>
            <a:ext cx="2250" cy="3200"/>
          </a:xfrm>
          <a:custGeom>
            <a:avLst/>
            <a:gdLst/>
            <a:ahLst/>
            <a:cxnLst/>
            <a:rect l="l" t="t" r="r" b="b"/>
            <a:pathLst>
              <a:path w="90" h="128" extrusionOk="0">
                <a:moveTo>
                  <a:pt x="45" y="19"/>
                </a:moveTo>
                <a:cubicBezTo>
                  <a:pt x="51" y="19"/>
                  <a:pt x="56" y="21"/>
                  <a:pt x="60" y="26"/>
                </a:cubicBezTo>
                <a:cubicBezTo>
                  <a:pt x="64" y="31"/>
                  <a:pt x="66" y="40"/>
                  <a:pt x="66" y="48"/>
                </a:cubicBezTo>
                <a:cubicBezTo>
                  <a:pt x="65" y="53"/>
                  <a:pt x="64" y="57"/>
                  <a:pt x="62" y="62"/>
                </a:cubicBezTo>
                <a:cubicBezTo>
                  <a:pt x="60" y="66"/>
                  <a:pt x="57" y="70"/>
                  <a:pt x="55" y="71"/>
                </a:cubicBezTo>
                <a:cubicBezTo>
                  <a:pt x="51" y="73"/>
                  <a:pt x="49" y="73"/>
                  <a:pt x="45" y="73"/>
                </a:cubicBezTo>
                <a:cubicBezTo>
                  <a:pt x="39" y="73"/>
                  <a:pt x="34" y="71"/>
                  <a:pt x="30" y="67"/>
                </a:cubicBezTo>
                <a:cubicBezTo>
                  <a:pt x="26" y="62"/>
                  <a:pt x="23" y="56"/>
                  <a:pt x="23" y="47"/>
                </a:cubicBezTo>
                <a:cubicBezTo>
                  <a:pt x="23" y="38"/>
                  <a:pt x="25" y="30"/>
                  <a:pt x="30" y="26"/>
                </a:cubicBezTo>
                <a:cubicBezTo>
                  <a:pt x="34" y="21"/>
                  <a:pt x="39" y="19"/>
                  <a:pt x="45" y="19"/>
                </a:cubicBezTo>
                <a:close/>
                <a:moveTo>
                  <a:pt x="37" y="1"/>
                </a:moveTo>
                <a:cubicBezTo>
                  <a:pt x="32" y="1"/>
                  <a:pt x="27" y="2"/>
                  <a:pt x="22" y="4"/>
                </a:cubicBezTo>
                <a:cubicBezTo>
                  <a:pt x="18" y="5"/>
                  <a:pt x="15" y="9"/>
                  <a:pt x="11" y="12"/>
                </a:cubicBezTo>
                <a:cubicBezTo>
                  <a:pt x="7" y="16"/>
                  <a:pt x="5" y="21"/>
                  <a:pt x="4" y="26"/>
                </a:cubicBezTo>
                <a:cubicBezTo>
                  <a:pt x="1" y="31"/>
                  <a:pt x="1" y="38"/>
                  <a:pt x="1" y="45"/>
                </a:cubicBezTo>
                <a:cubicBezTo>
                  <a:pt x="1" y="53"/>
                  <a:pt x="3" y="61"/>
                  <a:pt x="6" y="68"/>
                </a:cubicBezTo>
                <a:cubicBezTo>
                  <a:pt x="9" y="75"/>
                  <a:pt x="14" y="82"/>
                  <a:pt x="19" y="86"/>
                </a:cubicBezTo>
                <a:cubicBezTo>
                  <a:pt x="25" y="89"/>
                  <a:pt x="31" y="92"/>
                  <a:pt x="38" y="92"/>
                </a:cubicBezTo>
                <a:cubicBezTo>
                  <a:pt x="45" y="92"/>
                  <a:pt x="50" y="91"/>
                  <a:pt x="55" y="88"/>
                </a:cubicBezTo>
                <a:cubicBezTo>
                  <a:pt x="60" y="86"/>
                  <a:pt x="63" y="82"/>
                  <a:pt x="66" y="76"/>
                </a:cubicBezTo>
                <a:lnTo>
                  <a:pt x="66" y="93"/>
                </a:lnTo>
                <a:cubicBezTo>
                  <a:pt x="66" y="97"/>
                  <a:pt x="65" y="99"/>
                  <a:pt x="63" y="102"/>
                </a:cubicBezTo>
                <a:cubicBezTo>
                  <a:pt x="62" y="104"/>
                  <a:pt x="60" y="107"/>
                  <a:pt x="57" y="108"/>
                </a:cubicBezTo>
                <a:cubicBezTo>
                  <a:pt x="55" y="109"/>
                  <a:pt x="50" y="111"/>
                  <a:pt x="43" y="111"/>
                </a:cubicBezTo>
                <a:cubicBezTo>
                  <a:pt x="41" y="111"/>
                  <a:pt x="38" y="111"/>
                  <a:pt x="36" y="109"/>
                </a:cubicBezTo>
                <a:cubicBezTo>
                  <a:pt x="33" y="108"/>
                  <a:pt x="32" y="108"/>
                  <a:pt x="31" y="107"/>
                </a:cubicBezTo>
                <a:lnTo>
                  <a:pt x="27" y="103"/>
                </a:lnTo>
                <a:lnTo>
                  <a:pt x="22" y="99"/>
                </a:lnTo>
                <a:cubicBezTo>
                  <a:pt x="20" y="97"/>
                  <a:pt x="17" y="96"/>
                  <a:pt x="14" y="96"/>
                </a:cubicBezTo>
                <a:cubicBezTo>
                  <a:pt x="11" y="96"/>
                  <a:pt x="9" y="97"/>
                  <a:pt x="7" y="98"/>
                </a:cubicBezTo>
                <a:cubicBezTo>
                  <a:pt x="6" y="99"/>
                  <a:pt x="5" y="102"/>
                  <a:pt x="5" y="104"/>
                </a:cubicBezTo>
                <a:cubicBezTo>
                  <a:pt x="5" y="108"/>
                  <a:pt x="6" y="111"/>
                  <a:pt x="10" y="114"/>
                </a:cubicBezTo>
                <a:cubicBezTo>
                  <a:pt x="14" y="118"/>
                  <a:pt x="17" y="121"/>
                  <a:pt x="25" y="124"/>
                </a:cubicBezTo>
                <a:cubicBezTo>
                  <a:pt x="31" y="127"/>
                  <a:pt x="37" y="128"/>
                  <a:pt x="45" y="128"/>
                </a:cubicBezTo>
                <a:cubicBezTo>
                  <a:pt x="53" y="128"/>
                  <a:pt x="60" y="127"/>
                  <a:pt x="65" y="125"/>
                </a:cubicBezTo>
                <a:cubicBezTo>
                  <a:pt x="71" y="124"/>
                  <a:pt x="76" y="121"/>
                  <a:pt x="80" y="117"/>
                </a:cubicBezTo>
                <a:cubicBezTo>
                  <a:pt x="83" y="113"/>
                  <a:pt x="86" y="109"/>
                  <a:pt x="87" y="104"/>
                </a:cubicBezTo>
                <a:cubicBezTo>
                  <a:pt x="88" y="99"/>
                  <a:pt x="90" y="93"/>
                  <a:pt x="90" y="86"/>
                </a:cubicBezTo>
                <a:lnTo>
                  <a:pt x="90" y="20"/>
                </a:lnTo>
                <a:cubicBezTo>
                  <a:pt x="87" y="12"/>
                  <a:pt x="87" y="9"/>
                  <a:pt x="86" y="5"/>
                </a:cubicBezTo>
                <a:cubicBezTo>
                  <a:pt x="84" y="2"/>
                  <a:pt x="82" y="1"/>
                  <a:pt x="77" y="1"/>
                </a:cubicBezTo>
                <a:cubicBezTo>
                  <a:pt x="75" y="1"/>
                  <a:pt x="72" y="2"/>
                  <a:pt x="70" y="5"/>
                </a:cubicBezTo>
                <a:cubicBezTo>
                  <a:pt x="67" y="7"/>
                  <a:pt x="66" y="10"/>
                  <a:pt x="66" y="14"/>
                </a:cubicBezTo>
                <a:lnTo>
                  <a:pt x="66" y="16"/>
                </a:lnTo>
                <a:cubicBezTo>
                  <a:pt x="62" y="11"/>
                  <a:pt x="58" y="7"/>
                  <a:pt x="54" y="5"/>
                </a:cubicBezTo>
                <a:cubicBezTo>
                  <a:pt x="49" y="2"/>
                  <a:pt x="44" y="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1564125" y="1431500"/>
            <a:ext cx="2075" cy="2375"/>
          </a:xfrm>
          <a:custGeom>
            <a:avLst/>
            <a:gdLst/>
            <a:ahLst/>
            <a:cxnLst/>
            <a:rect l="l" t="t" r="r" b="b"/>
            <a:pathLst>
              <a:path w="83" h="95" extrusionOk="0">
                <a:moveTo>
                  <a:pt x="50" y="1"/>
                </a:moveTo>
                <a:cubicBezTo>
                  <a:pt x="44" y="1"/>
                  <a:pt x="39" y="2"/>
                  <a:pt x="34" y="5"/>
                </a:cubicBezTo>
                <a:cubicBezTo>
                  <a:pt x="32" y="5"/>
                  <a:pt x="31" y="6"/>
                  <a:pt x="30" y="7"/>
                </a:cubicBezTo>
                <a:cubicBezTo>
                  <a:pt x="26" y="10"/>
                  <a:pt x="24" y="12"/>
                  <a:pt x="21" y="16"/>
                </a:cubicBezTo>
                <a:lnTo>
                  <a:pt x="21" y="14"/>
                </a:lnTo>
                <a:cubicBezTo>
                  <a:pt x="21" y="11"/>
                  <a:pt x="21" y="9"/>
                  <a:pt x="20" y="7"/>
                </a:cubicBezTo>
                <a:cubicBezTo>
                  <a:pt x="19" y="6"/>
                  <a:pt x="18" y="4"/>
                  <a:pt x="16" y="4"/>
                </a:cubicBezTo>
                <a:cubicBezTo>
                  <a:pt x="15" y="2"/>
                  <a:pt x="12" y="2"/>
                  <a:pt x="11" y="2"/>
                </a:cubicBezTo>
                <a:cubicBezTo>
                  <a:pt x="6" y="2"/>
                  <a:pt x="5" y="4"/>
                  <a:pt x="3" y="6"/>
                </a:cubicBezTo>
                <a:cubicBezTo>
                  <a:pt x="0" y="9"/>
                  <a:pt x="0" y="11"/>
                  <a:pt x="0" y="16"/>
                </a:cubicBezTo>
                <a:lnTo>
                  <a:pt x="0" y="82"/>
                </a:lnTo>
                <a:cubicBezTo>
                  <a:pt x="0" y="85"/>
                  <a:pt x="2" y="89"/>
                  <a:pt x="4" y="92"/>
                </a:cubicBezTo>
                <a:cubicBezTo>
                  <a:pt x="6" y="94"/>
                  <a:pt x="10" y="95"/>
                  <a:pt x="13" y="95"/>
                </a:cubicBezTo>
                <a:cubicBezTo>
                  <a:pt x="16" y="95"/>
                  <a:pt x="19" y="94"/>
                  <a:pt x="20" y="92"/>
                </a:cubicBezTo>
                <a:cubicBezTo>
                  <a:pt x="23" y="89"/>
                  <a:pt x="24" y="85"/>
                  <a:pt x="24" y="82"/>
                </a:cubicBezTo>
                <a:lnTo>
                  <a:pt x="24" y="53"/>
                </a:lnTo>
                <a:cubicBezTo>
                  <a:pt x="24" y="44"/>
                  <a:pt x="24" y="38"/>
                  <a:pt x="25" y="33"/>
                </a:cubicBezTo>
                <a:cubicBezTo>
                  <a:pt x="26" y="30"/>
                  <a:pt x="29" y="26"/>
                  <a:pt x="33" y="24"/>
                </a:cubicBezTo>
                <a:cubicBezTo>
                  <a:pt x="36" y="21"/>
                  <a:pt x="39" y="20"/>
                  <a:pt x="44" y="20"/>
                </a:cubicBezTo>
                <a:cubicBezTo>
                  <a:pt x="50" y="20"/>
                  <a:pt x="55" y="22"/>
                  <a:pt x="57" y="26"/>
                </a:cubicBezTo>
                <a:cubicBezTo>
                  <a:pt x="60" y="30"/>
                  <a:pt x="60" y="37"/>
                  <a:pt x="60" y="43"/>
                </a:cubicBezTo>
                <a:lnTo>
                  <a:pt x="60" y="80"/>
                </a:lnTo>
                <a:cubicBezTo>
                  <a:pt x="60" y="84"/>
                  <a:pt x="61" y="88"/>
                  <a:pt x="64" y="90"/>
                </a:cubicBezTo>
                <a:cubicBezTo>
                  <a:pt x="66" y="93"/>
                  <a:pt x="69" y="94"/>
                  <a:pt x="71" y="94"/>
                </a:cubicBezTo>
                <a:cubicBezTo>
                  <a:pt x="75" y="94"/>
                  <a:pt x="77" y="93"/>
                  <a:pt x="79" y="90"/>
                </a:cubicBezTo>
                <a:cubicBezTo>
                  <a:pt x="81" y="88"/>
                  <a:pt x="82" y="84"/>
                  <a:pt x="82" y="80"/>
                </a:cubicBezTo>
                <a:lnTo>
                  <a:pt x="82" y="38"/>
                </a:lnTo>
                <a:cubicBezTo>
                  <a:pt x="80" y="31"/>
                  <a:pt x="79" y="27"/>
                  <a:pt x="79" y="25"/>
                </a:cubicBezTo>
                <a:cubicBezTo>
                  <a:pt x="79" y="22"/>
                  <a:pt x="77" y="19"/>
                  <a:pt x="76" y="16"/>
                </a:cubicBezTo>
                <a:cubicBezTo>
                  <a:pt x="74" y="11"/>
                  <a:pt x="70" y="8"/>
                  <a:pt x="66" y="5"/>
                </a:cubicBezTo>
                <a:cubicBezTo>
                  <a:pt x="61" y="2"/>
                  <a:pt x="56"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1566375" y="1431475"/>
            <a:ext cx="2175" cy="2275"/>
          </a:xfrm>
          <a:custGeom>
            <a:avLst/>
            <a:gdLst/>
            <a:ahLst/>
            <a:cxnLst/>
            <a:rect l="l" t="t" r="r" b="b"/>
            <a:pathLst>
              <a:path w="87" h="91" extrusionOk="0">
                <a:moveTo>
                  <a:pt x="43" y="18"/>
                </a:moveTo>
                <a:cubicBezTo>
                  <a:pt x="50" y="18"/>
                  <a:pt x="54" y="20"/>
                  <a:pt x="58" y="23"/>
                </a:cubicBezTo>
                <a:cubicBezTo>
                  <a:pt x="62" y="27"/>
                  <a:pt x="64" y="33"/>
                  <a:pt x="64" y="42"/>
                </a:cubicBezTo>
                <a:lnTo>
                  <a:pt x="23" y="42"/>
                </a:lnTo>
                <a:cubicBezTo>
                  <a:pt x="23" y="32"/>
                  <a:pt x="26" y="27"/>
                  <a:pt x="30" y="23"/>
                </a:cubicBezTo>
                <a:cubicBezTo>
                  <a:pt x="33" y="20"/>
                  <a:pt x="37" y="18"/>
                  <a:pt x="43" y="18"/>
                </a:cubicBezTo>
                <a:close/>
                <a:moveTo>
                  <a:pt x="43" y="1"/>
                </a:moveTo>
                <a:cubicBezTo>
                  <a:pt x="37" y="1"/>
                  <a:pt x="31" y="2"/>
                  <a:pt x="26" y="4"/>
                </a:cubicBezTo>
                <a:cubicBezTo>
                  <a:pt x="21" y="7"/>
                  <a:pt x="16" y="9"/>
                  <a:pt x="12" y="13"/>
                </a:cubicBezTo>
                <a:cubicBezTo>
                  <a:pt x="7" y="17"/>
                  <a:pt x="5" y="22"/>
                  <a:pt x="2" y="27"/>
                </a:cubicBezTo>
                <a:cubicBezTo>
                  <a:pt x="0" y="32"/>
                  <a:pt x="0" y="39"/>
                  <a:pt x="0" y="45"/>
                </a:cubicBezTo>
                <a:cubicBezTo>
                  <a:pt x="0" y="59"/>
                  <a:pt x="4" y="70"/>
                  <a:pt x="12" y="78"/>
                </a:cubicBezTo>
                <a:cubicBezTo>
                  <a:pt x="20" y="86"/>
                  <a:pt x="31" y="91"/>
                  <a:pt x="45" y="91"/>
                </a:cubicBezTo>
                <a:cubicBezTo>
                  <a:pt x="51" y="91"/>
                  <a:pt x="57" y="90"/>
                  <a:pt x="62" y="89"/>
                </a:cubicBezTo>
                <a:cubicBezTo>
                  <a:pt x="67" y="88"/>
                  <a:pt x="71" y="85"/>
                  <a:pt x="73" y="83"/>
                </a:cubicBezTo>
                <a:cubicBezTo>
                  <a:pt x="77" y="79"/>
                  <a:pt x="78" y="77"/>
                  <a:pt x="81" y="74"/>
                </a:cubicBezTo>
                <a:cubicBezTo>
                  <a:pt x="82" y="72"/>
                  <a:pt x="83" y="69"/>
                  <a:pt x="83" y="67"/>
                </a:cubicBezTo>
                <a:cubicBezTo>
                  <a:pt x="83" y="64"/>
                  <a:pt x="82" y="63"/>
                  <a:pt x="81" y="62"/>
                </a:cubicBezTo>
                <a:cubicBezTo>
                  <a:pt x="81" y="62"/>
                  <a:pt x="81" y="63"/>
                  <a:pt x="80" y="63"/>
                </a:cubicBezTo>
                <a:cubicBezTo>
                  <a:pt x="79" y="63"/>
                  <a:pt x="78" y="62"/>
                  <a:pt x="77" y="62"/>
                </a:cubicBezTo>
                <a:cubicBezTo>
                  <a:pt x="74" y="62"/>
                  <a:pt x="73" y="62"/>
                  <a:pt x="72" y="63"/>
                </a:cubicBezTo>
                <a:lnTo>
                  <a:pt x="66" y="69"/>
                </a:lnTo>
                <a:cubicBezTo>
                  <a:pt x="64" y="71"/>
                  <a:pt x="62" y="72"/>
                  <a:pt x="59" y="73"/>
                </a:cubicBezTo>
                <a:cubicBezTo>
                  <a:pt x="57" y="74"/>
                  <a:pt x="56" y="76"/>
                  <a:pt x="53" y="76"/>
                </a:cubicBezTo>
                <a:cubicBezTo>
                  <a:pt x="50" y="77"/>
                  <a:pt x="47" y="77"/>
                  <a:pt x="46" y="77"/>
                </a:cubicBezTo>
                <a:cubicBezTo>
                  <a:pt x="42" y="77"/>
                  <a:pt x="38" y="76"/>
                  <a:pt x="35" y="74"/>
                </a:cubicBezTo>
                <a:cubicBezTo>
                  <a:pt x="31" y="72"/>
                  <a:pt x="28" y="69"/>
                  <a:pt x="27" y="65"/>
                </a:cubicBezTo>
                <a:cubicBezTo>
                  <a:pt x="27" y="64"/>
                  <a:pt x="26" y="64"/>
                  <a:pt x="26" y="63"/>
                </a:cubicBezTo>
                <a:cubicBezTo>
                  <a:pt x="25" y="59"/>
                  <a:pt x="23" y="55"/>
                  <a:pt x="23" y="52"/>
                </a:cubicBezTo>
                <a:lnTo>
                  <a:pt x="67" y="52"/>
                </a:lnTo>
                <a:cubicBezTo>
                  <a:pt x="73" y="52"/>
                  <a:pt x="77" y="50"/>
                  <a:pt x="81" y="49"/>
                </a:cubicBezTo>
                <a:cubicBezTo>
                  <a:pt x="84" y="48"/>
                  <a:pt x="86" y="44"/>
                  <a:pt x="86" y="38"/>
                </a:cubicBezTo>
                <a:cubicBezTo>
                  <a:pt x="86" y="31"/>
                  <a:pt x="84" y="26"/>
                  <a:pt x="81" y="19"/>
                </a:cubicBezTo>
                <a:cubicBezTo>
                  <a:pt x="78" y="13"/>
                  <a:pt x="73" y="9"/>
                  <a:pt x="67" y="6"/>
                </a:cubicBezTo>
                <a:cubicBezTo>
                  <a:pt x="61" y="2"/>
                  <a:pt x="53"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1568675" y="1430675"/>
            <a:ext cx="2225" cy="3175"/>
          </a:xfrm>
          <a:custGeom>
            <a:avLst/>
            <a:gdLst/>
            <a:ahLst/>
            <a:cxnLst/>
            <a:rect l="l" t="t" r="r" b="b"/>
            <a:pathLst>
              <a:path w="89" h="127" extrusionOk="0">
                <a:moveTo>
                  <a:pt x="46" y="48"/>
                </a:moveTo>
                <a:cubicBezTo>
                  <a:pt x="50" y="48"/>
                  <a:pt x="54" y="49"/>
                  <a:pt x="58" y="52"/>
                </a:cubicBezTo>
                <a:cubicBezTo>
                  <a:pt x="62" y="54"/>
                  <a:pt x="64" y="57"/>
                  <a:pt x="65" y="62"/>
                </a:cubicBezTo>
                <a:cubicBezTo>
                  <a:pt x="68" y="65"/>
                  <a:pt x="68" y="71"/>
                  <a:pt x="68" y="78"/>
                </a:cubicBezTo>
                <a:cubicBezTo>
                  <a:pt x="66" y="86"/>
                  <a:pt x="64" y="91"/>
                  <a:pt x="63" y="95"/>
                </a:cubicBezTo>
                <a:cubicBezTo>
                  <a:pt x="62" y="99"/>
                  <a:pt x="58" y="103"/>
                  <a:pt x="55" y="104"/>
                </a:cubicBezTo>
                <a:cubicBezTo>
                  <a:pt x="52" y="106"/>
                  <a:pt x="49" y="106"/>
                  <a:pt x="44" y="106"/>
                </a:cubicBezTo>
                <a:cubicBezTo>
                  <a:pt x="41" y="106"/>
                  <a:pt x="37" y="105"/>
                  <a:pt x="34" y="103"/>
                </a:cubicBezTo>
                <a:cubicBezTo>
                  <a:pt x="31" y="100"/>
                  <a:pt x="28" y="98"/>
                  <a:pt x="27" y="93"/>
                </a:cubicBezTo>
                <a:cubicBezTo>
                  <a:pt x="26" y="89"/>
                  <a:pt x="24" y="84"/>
                  <a:pt x="24" y="78"/>
                </a:cubicBezTo>
                <a:cubicBezTo>
                  <a:pt x="24" y="71"/>
                  <a:pt x="26" y="67"/>
                  <a:pt x="27" y="62"/>
                </a:cubicBezTo>
                <a:cubicBezTo>
                  <a:pt x="28" y="58"/>
                  <a:pt x="31" y="54"/>
                  <a:pt x="34" y="52"/>
                </a:cubicBezTo>
                <a:cubicBezTo>
                  <a:pt x="38" y="49"/>
                  <a:pt x="41" y="48"/>
                  <a:pt x="46" y="48"/>
                </a:cubicBezTo>
                <a:close/>
                <a:moveTo>
                  <a:pt x="77" y="1"/>
                </a:moveTo>
                <a:cubicBezTo>
                  <a:pt x="73" y="1"/>
                  <a:pt x="71" y="2"/>
                  <a:pt x="69" y="4"/>
                </a:cubicBezTo>
                <a:cubicBezTo>
                  <a:pt x="68" y="7"/>
                  <a:pt x="67" y="10"/>
                  <a:pt x="67" y="14"/>
                </a:cubicBezTo>
                <a:lnTo>
                  <a:pt x="67" y="48"/>
                </a:lnTo>
                <a:cubicBezTo>
                  <a:pt x="63" y="43"/>
                  <a:pt x="58" y="40"/>
                  <a:pt x="54" y="38"/>
                </a:cubicBezTo>
                <a:cubicBezTo>
                  <a:pt x="51" y="35"/>
                  <a:pt x="43" y="34"/>
                  <a:pt x="37" y="34"/>
                </a:cubicBezTo>
                <a:cubicBezTo>
                  <a:pt x="26" y="34"/>
                  <a:pt x="17" y="38"/>
                  <a:pt x="11" y="45"/>
                </a:cubicBezTo>
                <a:cubicBezTo>
                  <a:pt x="3" y="53"/>
                  <a:pt x="0" y="64"/>
                  <a:pt x="0" y="79"/>
                </a:cubicBezTo>
                <a:cubicBezTo>
                  <a:pt x="0" y="85"/>
                  <a:pt x="1" y="91"/>
                  <a:pt x="2" y="96"/>
                </a:cubicBezTo>
                <a:cubicBezTo>
                  <a:pt x="3" y="103"/>
                  <a:pt x="7" y="106"/>
                  <a:pt x="11" y="111"/>
                </a:cubicBezTo>
                <a:cubicBezTo>
                  <a:pt x="15" y="116"/>
                  <a:pt x="18" y="120"/>
                  <a:pt x="22" y="122"/>
                </a:cubicBezTo>
                <a:cubicBezTo>
                  <a:pt x="27" y="125"/>
                  <a:pt x="32" y="126"/>
                  <a:pt x="37" y="126"/>
                </a:cubicBezTo>
                <a:cubicBezTo>
                  <a:pt x="41" y="126"/>
                  <a:pt x="44" y="126"/>
                  <a:pt x="49" y="125"/>
                </a:cubicBezTo>
                <a:cubicBezTo>
                  <a:pt x="53" y="123"/>
                  <a:pt x="55" y="122"/>
                  <a:pt x="59" y="120"/>
                </a:cubicBezTo>
                <a:cubicBezTo>
                  <a:pt x="62" y="117"/>
                  <a:pt x="65" y="115"/>
                  <a:pt x="68" y="110"/>
                </a:cubicBezTo>
                <a:lnTo>
                  <a:pt x="68" y="113"/>
                </a:lnTo>
                <a:cubicBezTo>
                  <a:pt x="68" y="117"/>
                  <a:pt x="69" y="121"/>
                  <a:pt x="70" y="123"/>
                </a:cubicBezTo>
                <a:cubicBezTo>
                  <a:pt x="73" y="126"/>
                  <a:pt x="74" y="127"/>
                  <a:pt x="78" y="127"/>
                </a:cubicBezTo>
                <a:cubicBezTo>
                  <a:pt x="80" y="127"/>
                  <a:pt x="83" y="126"/>
                  <a:pt x="85" y="123"/>
                </a:cubicBezTo>
                <a:cubicBezTo>
                  <a:pt x="88" y="121"/>
                  <a:pt x="88" y="118"/>
                  <a:pt x="88" y="113"/>
                </a:cubicBezTo>
                <a:lnTo>
                  <a:pt x="88" y="13"/>
                </a:lnTo>
                <a:cubicBezTo>
                  <a:pt x="88" y="9"/>
                  <a:pt x="87" y="6"/>
                  <a:pt x="84" y="4"/>
                </a:cubicBezTo>
                <a:cubicBezTo>
                  <a:pt x="83" y="2"/>
                  <a:pt x="79"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a:off x="1572125" y="1430650"/>
            <a:ext cx="2200" cy="3200"/>
          </a:xfrm>
          <a:custGeom>
            <a:avLst/>
            <a:gdLst/>
            <a:ahLst/>
            <a:cxnLst/>
            <a:rect l="l" t="t" r="r" b="b"/>
            <a:pathLst>
              <a:path w="88" h="128" extrusionOk="0">
                <a:moveTo>
                  <a:pt x="43" y="51"/>
                </a:moveTo>
                <a:cubicBezTo>
                  <a:pt x="47" y="51"/>
                  <a:pt x="51" y="53"/>
                  <a:pt x="53" y="55"/>
                </a:cubicBezTo>
                <a:cubicBezTo>
                  <a:pt x="57" y="58"/>
                  <a:pt x="58" y="60"/>
                  <a:pt x="61" y="65"/>
                </a:cubicBezTo>
                <a:cubicBezTo>
                  <a:pt x="62" y="70"/>
                  <a:pt x="63" y="75"/>
                  <a:pt x="63" y="81"/>
                </a:cubicBezTo>
                <a:cubicBezTo>
                  <a:pt x="64" y="90"/>
                  <a:pt x="63" y="96"/>
                  <a:pt x="58" y="101"/>
                </a:cubicBezTo>
                <a:cubicBezTo>
                  <a:pt x="54" y="106"/>
                  <a:pt x="49" y="109"/>
                  <a:pt x="44" y="109"/>
                </a:cubicBezTo>
                <a:cubicBezTo>
                  <a:pt x="37" y="109"/>
                  <a:pt x="32" y="106"/>
                  <a:pt x="27" y="101"/>
                </a:cubicBezTo>
                <a:cubicBezTo>
                  <a:pt x="23" y="96"/>
                  <a:pt x="21" y="90"/>
                  <a:pt x="21" y="81"/>
                </a:cubicBezTo>
                <a:cubicBezTo>
                  <a:pt x="21" y="75"/>
                  <a:pt x="22" y="70"/>
                  <a:pt x="23" y="65"/>
                </a:cubicBezTo>
                <a:cubicBezTo>
                  <a:pt x="26" y="60"/>
                  <a:pt x="27" y="57"/>
                  <a:pt x="31" y="55"/>
                </a:cubicBezTo>
                <a:cubicBezTo>
                  <a:pt x="35" y="52"/>
                  <a:pt x="38" y="51"/>
                  <a:pt x="43" y="51"/>
                </a:cubicBezTo>
                <a:close/>
                <a:moveTo>
                  <a:pt x="11" y="1"/>
                </a:moveTo>
                <a:cubicBezTo>
                  <a:pt x="7" y="1"/>
                  <a:pt x="6" y="3"/>
                  <a:pt x="3" y="5"/>
                </a:cubicBezTo>
                <a:cubicBezTo>
                  <a:pt x="2" y="8"/>
                  <a:pt x="1" y="11"/>
                  <a:pt x="1" y="15"/>
                </a:cubicBezTo>
                <a:lnTo>
                  <a:pt x="1" y="114"/>
                </a:lnTo>
                <a:cubicBezTo>
                  <a:pt x="1" y="118"/>
                  <a:pt x="2" y="122"/>
                  <a:pt x="3" y="124"/>
                </a:cubicBezTo>
                <a:cubicBezTo>
                  <a:pt x="4" y="127"/>
                  <a:pt x="7" y="128"/>
                  <a:pt x="11" y="128"/>
                </a:cubicBezTo>
                <a:cubicBezTo>
                  <a:pt x="15" y="128"/>
                  <a:pt x="17" y="127"/>
                  <a:pt x="18" y="124"/>
                </a:cubicBezTo>
                <a:cubicBezTo>
                  <a:pt x="21" y="122"/>
                  <a:pt x="21" y="119"/>
                  <a:pt x="21" y="114"/>
                </a:cubicBezTo>
                <a:lnTo>
                  <a:pt x="21" y="111"/>
                </a:lnTo>
                <a:lnTo>
                  <a:pt x="27" y="118"/>
                </a:lnTo>
                <a:cubicBezTo>
                  <a:pt x="28" y="119"/>
                  <a:pt x="31" y="121"/>
                  <a:pt x="32" y="122"/>
                </a:cubicBezTo>
                <a:lnTo>
                  <a:pt x="40" y="126"/>
                </a:lnTo>
                <a:cubicBezTo>
                  <a:pt x="43" y="127"/>
                  <a:pt x="47" y="127"/>
                  <a:pt x="51" y="127"/>
                </a:cubicBezTo>
                <a:cubicBezTo>
                  <a:pt x="56" y="127"/>
                  <a:pt x="62" y="126"/>
                  <a:pt x="66" y="123"/>
                </a:cubicBezTo>
                <a:cubicBezTo>
                  <a:pt x="70" y="121"/>
                  <a:pt x="74" y="118"/>
                  <a:pt x="77" y="112"/>
                </a:cubicBezTo>
                <a:cubicBezTo>
                  <a:pt x="81" y="108"/>
                  <a:pt x="83" y="103"/>
                  <a:pt x="84" y="98"/>
                </a:cubicBezTo>
                <a:cubicBezTo>
                  <a:pt x="86" y="92"/>
                  <a:pt x="88" y="87"/>
                  <a:pt x="88" y="80"/>
                </a:cubicBezTo>
                <a:cubicBezTo>
                  <a:pt x="88" y="71"/>
                  <a:pt x="86" y="62"/>
                  <a:pt x="82" y="55"/>
                </a:cubicBezTo>
                <a:cubicBezTo>
                  <a:pt x="79" y="49"/>
                  <a:pt x="74" y="44"/>
                  <a:pt x="69" y="40"/>
                </a:cubicBezTo>
                <a:cubicBezTo>
                  <a:pt x="64" y="36"/>
                  <a:pt x="58" y="35"/>
                  <a:pt x="51" y="35"/>
                </a:cubicBezTo>
                <a:cubicBezTo>
                  <a:pt x="44" y="35"/>
                  <a:pt x="38" y="36"/>
                  <a:pt x="33" y="39"/>
                </a:cubicBezTo>
                <a:cubicBezTo>
                  <a:pt x="28" y="41"/>
                  <a:pt x="25" y="44"/>
                  <a:pt x="21" y="49"/>
                </a:cubicBezTo>
                <a:lnTo>
                  <a:pt x="21" y="14"/>
                </a:lnTo>
                <a:cubicBezTo>
                  <a:pt x="21" y="10"/>
                  <a:pt x="19" y="6"/>
                  <a:pt x="18" y="5"/>
                </a:cubicBezTo>
                <a:cubicBezTo>
                  <a:pt x="16" y="3"/>
                  <a:pt x="13"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a:off x="1574250" y="1431500"/>
            <a:ext cx="2225" cy="3225"/>
          </a:xfrm>
          <a:custGeom>
            <a:avLst/>
            <a:gdLst/>
            <a:ahLst/>
            <a:cxnLst/>
            <a:rect l="l" t="t" r="r" b="b"/>
            <a:pathLst>
              <a:path w="89" h="129" extrusionOk="0">
                <a:moveTo>
                  <a:pt x="75" y="1"/>
                </a:moveTo>
                <a:cubicBezTo>
                  <a:pt x="73" y="1"/>
                  <a:pt x="71" y="1"/>
                  <a:pt x="70" y="2"/>
                </a:cubicBezTo>
                <a:cubicBezTo>
                  <a:pt x="69" y="4"/>
                  <a:pt x="68" y="5"/>
                  <a:pt x="66" y="7"/>
                </a:cubicBezTo>
                <a:cubicBezTo>
                  <a:pt x="65" y="10"/>
                  <a:pt x="64" y="12"/>
                  <a:pt x="63" y="17"/>
                </a:cubicBezTo>
                <a:lnTo>
                  <a:pt x="44" y="68"/>
                </a:lnTo>
                <a:lnTo>
                  <a:pt x="25" y="14"/>
                </a:lnTo>
                <a:cubicBezTo>
                  <a:pt x="24" y="10"/>
                  <a:pt x="23" y="7"/>
                  <a:pt x="22" y="5"/>
                </a:cubicBezTo>
                <a:cubicBezTo>
                  <a:pt x="20" y="2"/>
                  <a:pt x="18" y="2"/>
                  <a:pt x="14" y="2"/>
                </a:cubicBezTo>
                <a:cubicBezTo>
                  <a:pt x="12" y="2"/>
                  <a:pt x="10" y="2"/>
                  <a:pt x="9" y="3"/>
                </a:cubicBezTo>
                <a:cubicBezTo>
                  <a:pt x="8" y="5"/>
                  <a:pt x="5" y="6"/>
                  <a:pt x="5" y="7"/>
                </a:cubicBezTo>
                <a:cubicBezTo>
                  <a:pt x="4" y="8"/>
                  <a:pt x="4" y="11"/>
                  <a:pt x="4" y="12"/>
                </a:cubicBezTo>
                <a:cubicBezTo>
                  <a:pt x="4" y="13"/>
                  <a:pt x="5" y="17"/>
                  <a:pt x="7" y="21"/>
                </a:cubicBezTo>
                <a:lnTo>
                  <a:pt x="34" y="90"/>
                </a:lnTo>
                <a:lnTo>
                  <a:pt x="32" y="95"/>
                </a:lnTo>
                <a:cubicBezTo>
                  <a:pt x="30" y="99"/>
                  <a:pt x="29" y="102"/>
                  <a:pt x="28" y="104"/>
                </a:cubicBezTo>
                <a:cubicBezTo>
                  <a:pt x="26" y="107"/>
                  <a:pt x="25" y="108"/>
                  <a:pt x="24" y="108"/>
                </a:cubicBezTo>
                <a:cubicBezTo>
                  <a:pt x="23" y="109"/>
                  <a:pt x="20" y="109"/>
                  <a:pt x="18" y="109"/>
                </a:cubicBezTo>
                <a:lnTo>
                  <a:pt x="10" y="109"/>
                </a:lnTo>
                <a:cubicBezTo>
                  <a:pt x="8" y="109"/>
                  <a:pt x="5" y="110"/>
                  <a:pt x="4" y="112"/>
                </a:cubicBezTo>
                <a:cubicBezTo>
                  <a:pt x="3" y="113"/>
                  <a:pt x="0" y="115"/>
                  <a:pt x="0" y="118"/>
                </a:cubicBezTo>
                <a:cubicBezTo>
                  <a:pt x="0" y="122"/>
                  <a:pt x="3" y="125"/>
                  <a:pt x="6" y="127"/>
                </a:cubicBezTo>
                <a:cubicBezTo>
                  <a:pt x="10" y="128"/>
                  <a:pt x="14" y="129"/>
                  <a:pt x="21" y="129"/>
                </a:cubicBezTo>
                <a:cubicBezTo>
                  <a:pt x="29" y="129"/>
                  <a:pt x="33" y="128"/>
                  <a:pt x="38" y="127"/>
                </a:cubicBezTo>
                <a:cubicBezTo>
                  <a:pt x="41" y="124"/>
                  <a:pt x="45" y="121"/>
                  <a:pt x="49" y="117"/>
                </a:cubicBezTo>
                <a:cubicBezTo>
                  <a:pt x="51" y="113"/>
                  <a:pt x="54" y="108"/>
                  <a:pt x="56" y="102"/>
                </a:cubicBezTo>
                <a:lnTo>
                  <a:pt x="85" y="25"/>
                </a:lnTo>
                <a:cubicBezTo>
                  <a:pt x="85" y="22"/>
                  <a:pt x="86" y="21"/>
                  <a:pt x="86" y="18"/>
                </a:cubicBezTo>
                <a:cubicBezTo>
                  <a:pt x="86" y="17"/>
                  <a:pt x="88" y="15"/>
                  <a:pt x="88" y="15"/>
                </a:cubicBezTo>
                <a:cubicBezTo>
                  <a:pt x="85" y="10"/>
                  <a:pt x="85" y="7"/>
                  <a:pt x="84" y="6"/>
                </a:cubicBezTo>
                <a:lnTo>
                  <a:pt x="80" y="2"/>
                </a:lnTo>
                <a:cubicBezTo>
                  <a:pt x="79" y="1"/>
                  <a:pt x="76"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1582875" y="1430725"/>
            <a:ext cx="1650" cy="3150"/>
          </a:xfrm>
          <a:custGeom>
            <a:avLst/>
            <a:gdLst/>
            <a:ahLst/>
            <a:cxnLst/>
            <a:rect l="l" t="t" r="r" b="b"/>
            <a:pathLst>
              <a:path w="66" h="126" extrusionOk="0">
                <a:moveTo>
                  <a:pt x="46" y="0"/>
                </a:moveTo>
                <a:cubicBezTo>
                  <a:pt x="38" y="0"/>
                  <a:pt x="32" y="1"/>
                  <a:pt x="28" y="2"/>
                </a:cubicBezTo>
                <a:cubicBezTo>
                  <a:pt x="24" y="4"/>
                  <a:pt x="21" y="7"/>
                  <a:pt x="20" y="11"/>
                </a:cubicBezTo>
                <a:cubicBezTo>
                  <a:pt x="18" y="15"/>
                  <a:pt x="17" y="20"/>
                  <a:pt x="17" y="28"/>
                </a:cubicBezTo>
                <a:lnTo>
                  <a:pt x="17" y="34"/>
                </a:lnTo>
                <a:lnTo>
                  <a:pt x="12" y="34"/>
                </a:lnTo>
                <a:cubicBezTo>
                  <a:pt x="4" y="34"/>
                  <a:pt x="0" y="37"/>
                  <a:pt x="0" y="43"/>
                </a:cubicBezTo>
                <a:cubicBezTo>
                  <a:pt x="0" y="46"/>
                  <a:pt x="1" y="48"/>
                  <a:pt x="2" y="49"/>
                </a:cubicBezTo>
                <a:cubicBezTo>
                  <a:pt x="3" y="51"/>
                  <a:pt x="6" y="52"/>
                  <a:pt x="11" y="52"/>
                </a:cubicBezTo>
                <a:lnTo>
                  <a:pt x="17" y="52"/>
                </a:lnTo>
                <a:lnTo>
                  <a:pt x="17" y="113"/>
                </a:lnTo>
                <a:cubicBezTo>
                  <a:pt x="17" y="118"/>
                  <a:pt x="17" y="120"/>
                  <a:pt x="20" y="123"/>
                </a:cubicBezTo>
                <a:cubicBezTo>
                  <a:pt x="21" y="125"/>
                  <a:pt x="24" y="126"/>
                  <a:pt x="27" y="126"/>
                </a:cubicBezTo>
                <a:cubicBezTo>
                  <a:pt x="30" y="126"/>
                  <a:pt x="32" y="125"/>
                  <a:pt x="35" y="123"/>
                </a:cubicBezTo>
                <a:cubicBezTo>
                  <a:pt x="37" y="120"/>
                  <a:pt x="38" y="116"/>
                  <a:pt x="38" y="113"/>
                </a:cubicBezTo>
                <a:lnTo>
                  <a:pt x="38" y="52"/>
                </a:lnTo>
                <a:lnTo>
                  <a:pt x="43" y="52"/>
                </a:lnTo>
                <a:cubicBezTo>
                  <a:pt x="47" y="52"/>
                  <a:pt x="49" y="52"/>
                  <a:pt x="52" y="51"/>
                </a:cubicBezTo>
                <a:cubicBezTo>
                  <a:pt x="55" y="51"/>
                  <a:pt x="57" y="48"/>
                  <a:pt x="57" y="44"/>
                </a:cubicBezTo>
                <a:cubicBezTo>
                  <a:pt x="57" y="39"/>
                  <a:pt x="52" y="37"/>
                  <a:pt x="43" y="37"/>
                </a:cubicBezTo>
                <a:lnTo>
                  <a:pt x="38" y="37"/>
                </a:lnTo>
                <a:lnTo>
                  <a:pt x="38" y="32"/>
                </a:lnTo>
                <a:cubicBezTo>
                  <a:pt x="38" y="28"/>
                  <a:pt x="38" y="24"/>
                  <a:pt x="40" y="21"/>
                </a:cubicBezTo>
                <a:cubicBezTo>
                  <a:pt x="41" y="18"/>
                  <a:pt x="43" y="17"/>
                  <a:pt x="47" y="17"/>
                </a:cubicBezTo>
                <a:lnTo>
                  <a:pt x="58" y="17"/>
                </a:lnTo>
                <a:cubicBezTo>
                  <a:pt x="60" y="17"/>
                  <a:pt x="62" y="16"/>
                  <a:pt x="63" y="15"/>
                </a:cubicBezTo>
                <a:cubicBezTo>
                  <a:pt x="64" y="13"/>
                  <a:pt x="66" y="12"/>
                  <a:pt x="66" y="10"/>
                </a:cubicBezTo>
                <a:cubicBezTo>
                  <a:pt x="66" y="2"/>
                  <a:pt x="59"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1584450" y="1431500"/>
            <a:ext cx="1575" cy="2325"/>
          </a:xfrm>
          <a:custGeom>
            <a:avLst/>
            <a:gdLst/>
            <a:ahLst/>
            <a:cxnLst/>
            <a:rect l="l" t="t" r="r" b="b"/>
            <a:pathLst>
              <a:path w="63" h="93" extrusionOk="0">
                <a:moveTo>
                  <a:pt x="12" y="1"/>
                </a:moveTo>
                <a:cubicBezTo>
                  <a:pt x="5" y="1"/>
                  <a:pt x="1" y="6"/>
                  <a:pt x="1" y="16"/>
                </a:cubicBezTo>
                <a:lnTo>
                  <a:pt x="1" y="78"/>
                </a:lnTo>
                <a:cubicBezTo>
                  <a:pt x="1" y="84"/>
                  <a:pt x="1" y="87"/>
                  <a:pt x="4" y="89"/>
                </a:cubicBezTo>
                <a:cubicBezTo>
                  <a:pt x="5" y="92"/>
                  <a:pt x="9" y="93"/>
                  <a:pt x="11" y="93"/>
                </a:cubicBezTo>
                <a:cubicBezTo>
                  <a:pt x="14" y="93"/>
                  <a:pt x="16" y="92"/>
                  <a:pt x="19" y="89"/>
                </a:cubicBezTo>
                <a:cubicBezTo>
                  <a:pt x="21" y="87"/>
                  <a:pt x="23" y="84"/>
                  <a:pt x="23" y="78"/>
                </a:cubicBezTo>
                <a:lnTo>
                  <a:pt x="23" y="60"/>
                </a:lnTo>
                <a:lnTo>
                  <a:pt x="22" y="43"/>
                </a:lnTo>
                <a:cubicBezTo>
                  <a:pt x="24" y="38"/>
                  <a:pt x="24" y="34"/>
                  <a:pt x="25" y="30"/>
                </a:cubicBezTo>
                <a:cubicBezTo>
                  <a:pt x="26" y="26"/>
                  <a:pt x="27" y="24"/>
                  <a:pt x="30" y="22"/>
                </a:cubicBezTo>
                <a:cubicBezTo>
                  <a:pt x="31" y="21"/>
                  <a:pt x="34" y="20"/>
                  <a:pt x="38" y="20"/>
                </a:cubicBezTo>
                <a:cubicBezTo>
                  <a:pt x="41" y="20"/>
                  <a:pt x="45" y="20"/>
                  <a:pt x="47" y="21"/>
                </a:cubicBezTo>
                <a:cubicBezTo>
                  <a:pt x="51" y="22"/>
                  <a:pt x="52" y="22"/>
                  <a:pt x="54" y="22"/>
                </a:cubicBezTo>
                <a:cubicBezTo>
                  <a:pt x="56" y="22"/>
                  <a:pt x="59" y="21"/>
                  <a:pt x="60" y="20"/>
                </a:cubicBezTo>
                <a:cubicBezTo>
                  <a:pt x="61" y="19"/>
                  <a:pt x="62" y="16"/>
                  <a:pt x="62" y="14"/>
                </a:cubicBezTo>
                <a:cubicBezTo>
                  <a:pt x="62" y="10"/>
                  <a:pt x="60" y="7"/>
                  <a:pt x="56" y="5"/>
                </a:cubicBezTo>
                <a:cubicBezTo>
                  <a:pt x="51" y="2"/>
                  <a:pt x="47" y="1"/>
                  <a:pt x="42" y="1"/>
                </a:cubicBezTo>
                <a:cubicBezTo>
                  <a:pt x="37" y="1"/>
                  <a:pt x="33" y="2"/>
                  <a:pt x="30" y="5"/>
                </a:cubicBezTo>
                <a:cubicBezTo>
                  <a:pt x="28" y="7"/>
                  <a:pt x="25" y="10"/>
                  <a:pt x="23" y="15"/>
                </a:cubicBezTo>
                <a:cubicBezTo>
                  <a:pt x="23" y="11"/>
                  <a:pt x="21" y="7"/>
                  <a:pt x="20" y="5"/>
                </a:cubicBezTo>
                <a:cubicBezTo>
                  <a:pt x="19" y="2"/>
                  <a:pt x="16"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5"/>
          <p:cNvSpPr/>
          <p:nvPr/>
        </p:nvSpPr>
        <p:spPr>
          <a:xfrm>
            <a:off x="1585950" y="1431475"/>
            <a:ext cx="2125" cy="2325"/>
          </a:xfrm>
          <a:custGeom>
            <a:avLst/>
            <a:gdLst/>
            <a:ahLst/>
            <a:cxnLst/>
            <a:rect l="l" t="t" r="r" b="b"/>
            <a:pathLst>
              <a:path w="85" h="93" extrusionOk="0">
                <a:moveTo>
                  <a:pt x="42" y="18"/>
                </a:moveTo>
                <a:cubicBezTo>
                  <a:pt x="48" y="18"/>
                  <a:pt x="52" y="20"/>
                  <a:pt x="56" y="23"/>
                </a:cubicBezTo>
                <a:cubicBezTo>
                  <a:pt x="60" y="27"/>
                  <a:pt x="61" y="32"/>
                  <a:pt x="62" y="40"/>
                </a:cubicBezTo>
                <a:lnTo>
                  <a:pt x="22" y="40"/>
                </a:lnTo>
                <a:cubicBezTo>
                  <a:pt x="23" y="32"/>
                  <a:pt x="25" y="27"/>
                  <a:pt x="28" y="23"/>
                </a:cubicBezTo>
                <a:cubicBezTo>
                  <a:pt x="32" y="20"/>
                  <a:pt x="36" y="18"/>
                  <a:pt x="42" y="18"/>
                </a:cubicBezTo>
                <a:close/>
                <a:moveTo>
                  <a:pt x="43" y="1"/>
                </a:moveTo>
                <a:cubicBezTo>
                  <a:pt x="37" y="1"/>
                  <a:pt x="31" y="2"/>
                  <a:pt x="26" y="4"/>
                </a:cubicBezTo>
                <a:cubicBezTo>
                  <a:pt x="21" y="7"/>
                  <a:pt x="15" y="9"/>
                  <a:pt x="11" y="13"/>
                </a:cubicBezTo>
                <a:cubicBezTo>
                  <a:pt x="7" y="17"/>
                  <a:pt x="5" y="22"/>
                  <a:pt x="2" y="27"/>
                </a:cubicBezTo>
                <a:cubicBezTo>
                  <a:pt x="0" y="33"/>
                  <a:pt x="0" y="39"/>
                  <a:pt x="0" y="47"/>
                </a:cubicBezTo>
                <a:cubicBezTo>
                  <a:pt x="0" y="60"/>
                  <a:pt x="3" y="72"/>
                  <a:pt x="11" y="79"/>
                </a:cubicBezTo>
                <a:cubicBezTo>
                  <a:pt x="18" y="88"/>
                  <a:pt x="31" y="93"/>
                  <a:pt x="44" y="93"/>
                </a:cubicBezTo>
                <a:cubicBezTo>
                  <a:pt x="51" y="93"/>
                  <a:pt x="56" y="91"/>
                  <a:pt x="61" y="90"/>
                </a:cubicBezTo>
                <a:cubicBezTo>
                  <a:pt x="67" y="89"/>
                  <a:pt x="70" y="86"/>
                  <a:pt x="74" y="84"/>
                </a:cubicBezTo>
                <a:cubicBezTo>
                  <a:pt x="78" y="81"/>
                  <a:pt x="79" y="78"/>
                  <a:pt x="82" y="75"/>
                </a:cubicBezTo>
                <a:cubicBezTo>
                  <a:pt x="83" y="73"/>
                  <a:pt x="84" y="70"/>
                  <a:pt x="84" y="69"/>
                </a:cubicBezTo>
                <a:cubicBezTo>
                  <a:pt x="84" y="67"/>
                  <a:pt x="83" y="65"/>
                  <a:pt x="82" y="64"/>
                </a:cubicBezTo>
                <a:cubicBezTo>
                  <a:pt x="79" y="63"/>
                  <a:pt x="78" y="62"/>
                  <a:pt x="76" y="62"/>
                </a:cubicBezTo>
                <a:cubicBezTo>
                  <a:pt x="73" y="62"/>
                  <a:pt x="72" y="62"/>
                  <a:pt x="71" y="63"/>
                </a:cubicBezTo>
                <a:lnTo>
                  <a:pt x="64" y="69"/>
                </a:lnTo>
                <a:cubicBezTo>
                  <a:pt x="62" y="71"/>
                  <a:pt x="60" y="72"/>
                  <a:pt x="58" y="73"/>
                </a:cubicBezTo>
                <a:cubicBezTo>
                  <a:pt x="56" y="74"/>
                  <a:pt x="55" y="76"/>
                  <a:pt x="52" y="76"/>
                </a:cubicBezTo>
                <a:cubicBezTo>
                  <a:pt x="50" y="77"/>
                  <a:pt x="47" y="77"/>
                  <a:pt x="45" y="77"/>
                </a:cubicBezTo>
                <a:cubicBezTo>
                  <a:pt x="41" y="77"/>
                  <a:pt x="37" y="76"/>
                  <a:pt x="33" y="74"/>
                </a:cubicBezTo>
                <a:cubicBezTo>
                  <a:pt x="30" y="72"/>
                  <a:pt x="27" y="69"/>
                  <a:pt x="26" y="65"/>
                </a:cubicBezTo>
                <a:cubicBezTo>
                  <a:pt x="23" y="62"/>
                  <a:pt x="23" y="57"/>
                  <a:pt x="23" y="52"/>
                </a:cubicBezTo>
                <a:lnTo>
                  <a:pt x="67" y="52"/>
                </a:lnTo>
                <a:cubicBezTo>
                  <a:pt x="73" y="52"/>
                  <a:pt x="77" y="50"/>
                  <a:pt x="80" y="49"/>
                </a:cubicBezTo>
                <a:cubicBezTo>
                  <a:pt x="84" y="48"/>
                  <a:pt x="85" y="44"/>
                  <a:pt x="85" y="38"/>
                </a:cubicBezTo>
                <a:cubicBezTo>
                  <a:pt x="85" y="31"/>
                  <a:pt x="84" y="26"/>
                  <a:pt x="80" y="19"/>
                </a:cubicBezTo>
                <a:cubicBezTo>
                  <a:pt x="78" y="13"/>
                  <a:pt x="73" y="9"/>
                  <a:pt x="67" y="6"/>
                </a:cubicBezTo>
                <a:cubicBezTo>
                  <a:pt x="59"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5"/>
          <p:cNvSpPr/>
          <p:nvPr/>
        </p:nvSpPr>
        <p:spPr>
          <a:xfrm>
            <a:off x="1588250" y="1431475"/>
            <a:ext cx="2175" cy="2325"/>
          </a:xfrm>
          <a:custGeom>
            <a:avLst/>
            <a:gdLst/>
            <a:ahLst/>
            <a:cxnLst/>
            <a:rect l="l" t="t" r="r" b="b"/>
            <a:pathLst>
              <a:path w="87" h="93" extrusionOk="0">
                <a:moveTo>
                  <a:pt x="43" y="18"/>
                </a:moveTo>
                <a:cubicBezTo>
                  <a:pt x="50" y="18"/>
                  <a:pt x="53" y="20"/>
                  <a:pt x="57" y="23"/>
                </a:cubicBezTo>
                <a:cubicBezTo>
                  <a:pt x="62" y="27"/>
                  <a:pt x="63" y="32"/>
                  <a:pt x="64" y="40"/>
                </a:cubicBezTo>
                <a:lnTo>
                  <a:pt x="23" y="40"/>
                </a:lnTo>
                <a:cubicBezTo>
                  <a:pt x="25" y="32"/>
                  <a:pt x="27" y="27"/>
                  <a:pt x="30" y="23"/>
                </a:cubicBezTo>
                <a:cubicBezTo>
                  <a:pt x="33" y="20"/>
                  <a:pt x="38" y="18"/>
                  <a:pt x="43" y="18"/>
                </a:cubicBezTo>
                <a:close/>
                <a:moveTo>
                  <a:pt x="43" y="1"/>
                </a:moveTo>
                <a:cubicBezTo>
                  <a:pt x="37" y="1"/>
                  <a:pt x="31" y="2"/>
                  <a:pt x="26" y="4"/>
                </a:cubicBezTo>
                <a:cubicBezTo>
                  <a:pt x="21" y="7"/>
                  <a:pt x="16" y="9"/>
                  <a:pt x="11" y="13"/>
                </a:cubicBezTo>
                <a:cubicBezTo>
                  <a:pt x="7" y="17"/>
                  <a:pt x="5" y="22"/>
                  <a:pt x="2" y="27"/>
                </a:cubicBezTo>
                <a:cubicBezTo>
                  <a:pt x="0" y="33"/>
                  <a:pt x="0" y="39"/>
                  <a:pt x="0" y="47"/>
                </a:cubicBezTo>
                <a:cubicBezTo>
                  <a:pt x="0" y="60"/>
                  <a:pt x="4" y="72"/>
                  <a:pt x="12" y="79"/>
                </a:cubicBezTo>
                <a:cubicBezTo>
                  <a:pt x="21" y="88"/>
                  <a:pt x="32" y="93"/>
                  <a:pt x="46" y="93"/>
                </a:cubicBezTo>
                <a:cubicBezTo>
                  <a:pt x="52" y="93"/>
                  <a:pt x="57" y="91"/>
                  <a:pt x="63" y="90"/>
                </a:cubicBezTo>
                <a:cubicBezTo>
                  <a:pt x="68" y="89"/>
                  <a:pt x="72" y="86"/>
                  <a:pt x="74" y="84"/>
                </a:cubicBezTo>
                <a:cubicBezTo>
                  <a:pt x="78" y="81"/>
                  <a:pt x="79" y="78"/>
                  <a:pt x="82" y="75"/>
                </a:cubicBezTo>
                <a:cubicBezTo>
                  <a:pt x="83" y="73"/>
                  <a:pt x="84" y="70"/>
                  <a:pt x="84" y="69"/>
                </a:cubicBezTo>
                <a:cubicBezTo>
                  <a:pt x="84" y="67"/>
                  <a:pt x="84" y="65"/>
                  <a:pt x="82" y="64"/>
                </a:cubicBezTo>
                <a:cubicBezTo>
                  <a:pt x="81" y="63"/>
                  <a:pt x="79" y="62"/>
                  <a:pt x="77" y="62"/>
                </a:cubicBezTo>
                <a:cubicBezTo>
                  <a:pt x="74" y="62"/>
                  <a:pt x="73" y="62"/>
                  <a:pt x="72" y="63"/>
                </a:cubicBezTo>
                <a:lnTo>
                  <a:pt x="66" y="69"/>
                </a:lnTo>
                <a:cubicBezTo>
                  <a:pt x="64" y="71"/>
                  <a:pt x="62" y="72"/>
                  <a:pt x="61" y="73"/>
                </a:cubicBezTo>
                <a:cubicBezTo>
                  <a:pt x="57" y="74"/>
                  <a:pt x="56" y="76"/>
                  <a:pt x="53" y="76"/>
                </a:cubicBezTo>
                <a:cubicBezTo>
                  <a:pt x="51" y="77"/>
                  <a:pt x="48" y="77"/>
                  <a:pt x="46" y="77"/>
                </a:cubicBezTo>
                <a:cubicBezTo>
                  <a:pt x="42" y="77"/>
                  <a:pt x="38" y="76"/>
                  <a:pt x="35" y="74"/>
                </a:cubicBezTo>
                <a:cubicBezTo>
                  <a:pt x="31" y="72"/>
                  <a:pt x="28" y="69"/>
                  <a:pt x="27" y="65"/>
                </a:cubicBezTo>
                <a:cubicBezTo>
                  <a:pt x="25" y="62"/>
                  <a:pt x="25" y="57"/>
                  <a:pt x="23" y="52"/>
                </a:cubicBezTo>
                <a:lnTo>
                  <a:pt x="67" y="52"/>
                </a:lnTo>
                <a:cubicBezTo>
                  <a:pt x="73" y="52"/>
                  <a:pt x="77" y="50"/>
                  <a:pt x="81" y="49"/>
                </a:cubicBezTo>
                <a:cubicBezTo>
                  <a:pt x="84" y="48"/>
                  <a:pt x="86" y="44"/>
                  <a:pt x="86" y="38"/>
                </a:cubicBezTo>
                <a:cubicBezTo>
                  <a:pt x="86" y="31"/>
                  <a:pt x="84" y="26"/>
                  <a:pt x="81" y="19"/>
                </a:cubicBezTo>
                <a:cubicBezTo>
                  <a:pt x="78" y="13"/>
                  <a:pt x="73" y="9"/>
                  <a:pt x="67" y="6"/>
                </a:cubicBezTo>
                <a:cubicBezTo>
                  <a:pt x="61" y="2"/>
                  <a:pt x="52" y="1"/>
                  <a:pt x="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1590625" y="1431525"/>
            <a:ext cx="2275" cy="3175"/>
          </a:xfrm>
          <a:custGeom>
            <a:avLst/>
            <a:gdLst/>
            <a:ahLst/>
            <a:cxnLst/>
            <a:rect l="l" t="t" r="r" b="b"/>
            <a:pathLst>
              <a:path w="91" h="127" extrusionOk="0">
                <a:moveTo>
                  <a:pt x="43" y="17"/>
                </a:moveTo>
                <a:cubicBezTo>
                  <a:pt x="46" y="17"/>
                  <a:pt x="50" y="19"/>
                  <a:pt x="54" y="21"/>
                </a:cubicBezTo>
                <a:cubicBezTo>
                  <a:pt x="57" y="24"/>
                  <a:pt x="59" y="26"/>
                  <a:pt x="61" y="31"/>
                </a:cubicBezTo>
                <a:cubicBezTo>
                  <a:pt x="64" y="36"/>
                  <a:pt x="64" y="41"/>
                  <a:pt x="64" y="47"/>
                </a:cubicBezTo>
                <a:cubicBezTo>
                  <a:pt x="64" y="52"/>
                  <a:pt x="63" y="57"/>
                  <a:pt x="61" y="61"/>
                </a:cubicBezTo>
                <a:cubicBezTo>
                  <a:pt x="62" y="61"/>
                  <a:pt x="63" y="60"/>
                  <a:pt x="63" y="60"/>
                </a:cubicBezTo>
                <a:lnTo>
                  <a:pt x="63" y="60"/>
                </a:lnTo>
                <a:cubicBezTo>
                  <a:pt x="63" y="60"/>
                  <a:pt x="63" y="61"/>
                  <a:pt x="63" y="61"/>
                </a:cubicBezTo>
                <a:cubicBezTo>
                  <a:pt x="60" y="65"/>
                  <a:pt x="59" y="69"/>
                  <a:pt x="55" y="71"/>
                </a:cubicBezTo>
                <a:cubicBezTo>
                  <a:pt x="51" y="74"/>
                  <a:pt x="48" y="75"/>
                  <a:pt x="44" y="75"/>
                </a:cubicBezTo>
                <a:lnTo>
                  <a:pt x="42" y="75"/>
                </a:lnTo>
                <a:cubicBezTo>
                  <a:pt x="37" y="75"/>
                  <a:pt x="32" y="72"/>
                  <a:pt x="28" y="67"/>
                </a:cubicBezTo>
                <a:cubicBezTo>
                  <a:pt x="24" y="62"/>
                  <a:pt x="21" y="56"/>
                  <a:pt x="21" y="47"/>
                </a:cubicBezTo>
                <a:cubicBezTo>
                  <a:pt x="21" y="38"/>
                  <a:pt x="24" y="30"/>
                  <a:pt x="28" y="25"/>
                </a:cubicBezTo>
                <a:cubicBezTo>
                  <a:pt x="31" y="20"/>
                  <a:pt x="37" y="17"/>
                  <a:pt x="43" y="17"/>
                </a:cubicBezTo>
                <a:close/>
                <a:moveTo>
                  <a:pt x="11" y="1"/>
                </a:moveTo>
                <a:cubicBezTo>
                  <a:pt x="9" y="1"/>
                  <a:pt x="5" y="2"/>
                  <a:pt x="3" y="4"/>
                </a:cubicBezTo>
                <a:cubicBezTo>
                  <a:pt x="0" y="6"/>
                  <a:pt x="0" y="9"/>
                  <a:pt x="0" y="14"/>
                </a:cubicBezTo>
                <a:lnTo>
                  <a:pt x="0" y="111"/>
                </a:lnTo>
                <a:cubicBezTo>
                  <a:pt x="0" y="116"/>
                  <a:pt x="2" y="119"/>
                  <a:pt x="3" y="123"/>
                </a:cubicBezTo>
                <a:cubicBezTo>
                  <a:pt x="4" y="125"/>
                  <a:pt x="7" y="127"/>
                  <a:pt x="13" y="127"/>
                </a:cubicBezTo>
                <a:cubicBezTo>
                  <a:pt x="20" y="127"/>
                  <a:pt x="23" y="121"/>
                  <a:pt x="23" y="111"/>
                </a:cubicBezTo>
                <a:lnTo>
                  <a:pt x="23" y="77"/>
                </a:lnTo>
                <a:lnTo>
                  <a:pt x="30" y="86"/>
                </a:lnTo>
                <a:cubicBezTo>
                  <a:pt x="31" y="87"/>
                  <a:pt x="34" y="88"/>
                  <a:pt x="35" y="89"/>
                </a:cubicBezTo>
                <a:cubicBezTo>
                  <a:pt x="39" y="92"/>
                  <a:pt x="45" y="93"/>
                  <a:pt x="51" y="93"/>
                </a:cubicBezTo>
                <a:cubicBezTo>
                  <a:pt x="57" y="93"/>
                  <a:pt x="62" y="92"/>
                  <a:pt x="67" y="91"/>
                </a:cubicBezTo>
                <a:cubicBezTo>
                  <a:pt x="72" y="88"/>
                  <a:pt x="76" y="86"/>
                  <a:pt x="80" y="82"/>
                </a:cubicBezTo>
                <a:cubicBezTo>
                  <a:pt x="84" y="77"/>
                  <a:pt x="86" y="72"/>
                  <a:pt x="87" y="67"/>
                </a:cubicBezTo>
                <a:cubicBezTo>
                  <a:pt x="90" y="61"/>
                  <a:pt x="90" y="55"/>
                  <a:pt x="90" y="48"/>
                </a:cubicBezTo>
                <a:cubicBezTo>
                  <a:pt x="88" y="45"/>
                  <a:pt x="88" y="44"/>
                  <a:pt x="88" y="44"/>
                </a:cubicBezTo>
                <a:cubicBezTo>
                  <a:pt x="88" y="35"/>
                  <a:pt x="85" y="27"/>
                  <a:pt x="83" y="21"/>
                </a:cubicBezTo>
                <a:cubicBezTo>
                  <a:pt x="79" y="15"/>
                  <a:pt x="75" y="10"/>
                  <a:pt x="69" y="6"/>
                </a:cubicBezTo>
                <a:cubicBezTo>
                  <a:pt x="63" y="2"/>
                  <a:pt x="56" y="1"/>
                  <a:pt x="49" y="1"/>
                </a:cubicBezTo>
                <a:cubicBezTo>
                  <a:pt x="44" y="1"/>
                  <a:pt x="39" y="2"/>
                  <a:pt x="34" y="5"/>
                </a:cubicBezTo>
                <a:cubicBezTo>
                  <a:pt x="29" y="7"/>
                  <a:pt x="25" y="11"/>
                  <a:pt x="21" y="16"/>
                </a:cubicBezTo>
                <a:lnTo>
                  <a:pt x="21" y="14"/>
                </a:lnTo>
                <a:cubicBezTo>
                  <a:pt x="21" y="10"/>
                  <a:pt x="20" y="6"/>
                  <a:pt x="19" y="5"/>
                </a:cubicBezTo>
                <a:cubicBezTo>
                  <a:pt x="16" y="2"/>
                  <a:pt x="14"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1593100" y="1430725"/>
            <a:ext cx="600" cy="3100"/>
          </a:xfrm>
          <a:custGeom>
            <a:avLst/>
            <a:gdLst/>
            <a:ahLst/>
            <a:cxnLst/>
            <a:rect l="l" t="t" r="r" b="b"/>
            <a:pathLst>
              <a:path w="24" h="124" extrusionOk="0">
                <a:moveTo>
                  <a:pt x="12" y="0"/>
                </a:moveTo>
                <a:cubicBezTo>
                  <a:pt x="9" y="0"/>
                  <a:pt x="7" y="1"/>
                  <a:pt x="4" y="2"/>
                </a:cubicBezTo>
                <a:cubicBezTo>
                  <a:pt x="2" y="5"/>
                  <a:pt x="1" y="7"/>
                  <a:pt x="1" y="10"/>
                </a:cubicBezTo>
                <a:cubicBezTo>
                  <a:pt x="1" y="13"/>
                  <a:pt x="2" y="16"/>
                  <a:pt x="4" y="17"/>
                </a:cubicBezTo>
                <a:cubicBezTo>
                  <a:pt x="7" y="20"/>
                  <a:pt x="9" y="20"/>
                  <a:pt x="12" y="20"/>
                </a:cubicBezTo>
                <a:cubicBezTo>
                  <a:pt x="15" y="20"/>
                  <a:pt x="17" y="19"/>
                  <a:pt x="20" y="17"/>
                </a:cubicBezTo>
                <a:cubicBezTo>
                  <a:pt x="22" y="16"/>
                  <a:pt x="23" y="12"/>
                  <a:pt x="23" y="10"/>
                </a:cubicBezTo>
                <a:cubicBezTo>
                  <a:pt x="23" y="7"/>
                  <a:pt x="22" y="4"/>
                  <a:pt x="20" y="2"/>
                </a:cubicBezTo>
                <a:cubicBezTo>
                  <a:pt x="17" y="0"/>
                  <a:pt x="15" y="0"/>
                  <a:pt x="12" y="0"/>
                </a:cubicBezTo>
                <a:close/>
                <a:moveTo>
                  <a:pt x="12" y="32"/>
                </a:moveTo>
                <a:cubicBezTo>
                  <a:pt x="8" y="32"/>
                  <a:pt x="6" y="33"/>
                  <a:pt x="4" y="36"/>
                </a:cubicBezTo>
                <a:cubicBezTo>
                  <a:pt x="2" y="38"/>
                  <a:pt x="1" y="41"/>
                  <a:pt x="1" y="46"/>
                </a:cubicBezTo>
                <a:lnTo>
                  <a:pt x="1" y="109"/>
                </a:lnTo>
                <a:cubicBezTo>
                  <a:pt x="1" y="114"/>
                  <a:pt x="2" y="118"/>
                  <a:pt x="4" y="120"/>
                </a:cubicBezTo>
                <a:cubicBezTo>
                  <a:pt x="7" y="123"/>
                  <a:pt x="9" y="124"/>
                  <a:pt x="12" y="124"/>
                </a:cubicBezTo>
                <a:cubicBezTo>
                  <a:pt x="16" y="124"/>
                  <a:pt x="18" y="123"/>
                  <a:pt x="20" y="120"/>
                </a:cubicBezTo>
                <a:cubicBezTo>
                  <a:pt x="22" y="118"/>
                  <a:pt x="23" y="115"/>
                  <a:pt x="23" y="109"/>
                </a:cubicBezTo>
                <a:lnTo>
                  <a:pt x="23" y="44"/>
                </a:lnTo>
                <a:cubicBezTo>
                  <a:pt x="23" y="41"/>
                  <a:pt x="22" y="38"/>
                  <a:pt x="20" y="36"/>
                </a:cubicBezTo>
                <a:cubicBezTo>
                  <a:pt x="17" y="33"/>
                  <a:pt x="15" y="32"/>
                  <a:pt x="12" y="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1594125" y="1430675"/>
            <a:ext cx="1975" cy="3150"/>
          </a:xfrm>
          <a:custGeom>
            <a:avLst/>
            <a:gdLst/>
            <a:ahLst/>
            <a:cxnLst/>
            <a:rect l="l" t="t" r="r" b="b"/>
            <a:pathLst>
              <a:path w="79" h="126" extrusionOk="0">
                <a:moveTo>
                  <a:pt x="11" y="1"/>
                </a:moveTo>
                <a:cubicBezTo>
                  <a:pt x="8" y="1"/>
                  <a:pt x="6" y="2"/>
                  <a:pt x="3" y="4"/>
                </a:cubicBezTo>
                <a:cubicBezTo>
                  <a:pt x="2" y="7"/>
                  <a:pt x="0" y="10"/>
                  <a:pt x="0" y="15"/>
                </a:cubicBezTo>
                <a:lnTo>
                  <a:pt x="0" y="111"/>
                </a:lnTo>
                <a:cubicBezTo>
                  <a:pt x="0" y="117"/>
                  <a:pt x="0" y="120"/>
                  <a:pt x="3" y="122"/>
                </a:cubicBezTo>
                <a:cubicBezTo>
                  <a:pt x="5" y="125"/>
                  <a:pt x="7" y="126"/>
                  <a:pt x="11" y="126"/>
                </a:cubicBezTo>
                <a:cubicBezTo>
                  <a:pt x="13" y="126"/>
                  <a:pt x="16" y="125"/>
                  <a:pt x="18" y="122"/>
                </a:cubicBezTo>
                <a:cubicBezTo>
                  <a:pt x="21" y="120"/>
                  <a:pt x="22" y="116"/>
                  <a:pt x="22" y="111"/>
                </a:cubicBezTo>
                <a:lnTo>
                  <a:pt x="22" y="94"/>
                </a:lnTo>
                <a:lnTo>
                  <a:pt x="34" y="83"/>
                </a:lnTo>
                <a:lnTo>
                  <a:pt x="54" y="116"/>
                </a:lnTo>
                <a:cubicBezTo>
                  <a:pt x="57" y="120"/>
                  <a:pt x="59" y="122"/>
                  <a:pt x="62" y="123"/>
                </a:cubicBezTo>
                <a:cubicBezTo>
                  <a:pt x="63" y="125"/>
                  <a:pt x="65" y="126"/>
                  <a:pt x="68" y="126"/>
                </a:cubicBezTo>
                <a:cubicBezTo>
                  <a:pt x="71" y="126"/>
                  <a:pt x="73" y="126"/>
                  <a:pt x="76" y="123"/>
                </a:cubicBezTo>
                <a:cubicBezTo>
                  <a:pt x="77" y="121"/>
                  <a:pt x="78" y="118"/>
                  <a:pt x="78" y="115"/>
                </a:cubicBezTo>
                <a:cubicBezTo>
                  <a:pt x="78" y="113"/>
                  <a:pt x="78" y="111"/>
                  <a:pt x="77" y="110"/>
                </a:cubicBezTo>
                <a:cubicBezTo>
                  <a:pt x="76" y="109"/>
                  <a:pt x="74" y="106"/>
                  <a:pt x="73" y="104"/>
                </a:cubicBezTo>
                <a:lnTo>
                  <a:pt x="51" y="69"/>
                </a:lnTo>
                <a:lnTo>
                  <a:pt x="62" y="56"/>
                </a:lnTo>
                <a:cubicBezTo>
                  <a:pt x="68" y="51"/>
                  <a:pt x="71" y="48"/>
                  <a:pt x="71" y="44"/>
                </a:cubicBezTo>
                <a:cubicBezTo>
                  <a:pt x="71" y="41"/>
                  <a:pt x="69" y="39"/>
                  <a:pt x="68" y="38"/>
                </a:cubicBezTo>
                <a:cubicBezTo>
                  <a:pt x="66" y="36"/>
                  <a:pt x="63" y="35"/>
                  <a:pt x="61" y="35"/>
                </a:cubicBezTo>
                <a:cubicBezTo>
                  <a:pt x="58" y="35"/>
                  <a:pt x="56" y="35"/>
                  <a:pt x="54" y="36"/>
                </a:cubicBezTo>
                <a:cubicBezTo>
                  <a:pt x="52" y="38"/>
                  <a:pt x="49" y="39"/>
                  <a:pt x="47" y="43"/>
                </a:cubicBezTo>
                <a:lnTo>
                  <a:pt x="21" y="70"/>
                </a:lnTo>
                <a:lnTo>
                  <a:pt x="21" y="14"/>
                </a:lnTo>
                <a:cubicBezTo>
                  <a:pt x="21" y="10"/>
                  <a:pt x="21" y="7"/>
                  <a:pt x="18" y="4"/>
                </a:cubicBezTo>
                <a:cubicBezTo>
                  <a:pt x="17" y="2"/>
                  <a:pt x="14" y="1"/>
                  <a:pt x="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1596350" y="1433175"/>
            <a:ext cx="675" cy="650"/>
          </a:xfrm>
          <a:custGeom>
            <a:avLst/>
            <a:gdLst/>
            <a:ahLst/>
            <a:cxnLst/>
            <a:rect l="l" t="t" r="r" b="b"/>
            <a:pathLst>
              <a:path w="27" h="26" extrusionOk="0">
                <a:moveTo>
                  <a:pt x="14" y="0"/>
                </a:moveTo>
                <a:cubicBezTo>
                  <a:pt x="10" y="0"/>
                  <a:pt x="8" y="1"/>
                  <a:pt x="5" y="4"/>
                </a:cubicBezTo>
                <a:cubicBezTo>
                  <a:pt x="3" y="6"/>
                  <a:pt x="1" y="9"/>
                  <a:pt x="1" y="13"/>
                </a:cubicBezTo>
                <a:cubicBezTo>
                  <a:pt x="1" y="17"/>
                  <a:pt x="2" y="20"/>
                  <a:pt x="5" y="22"/>
                </a:cubicBezTo>
                <a:cubicBezTo>
                  <a:pt x="8" y="25"/>
                  <a:pt x="10" y="26"/>
                  <a:pt x="14" y="26"/>
                </a:cubicBezTo>
                <a:cubicBezTo>
                  <a:pt x="18" y="26"/>
                  <a:pt x="20" y="25"/>
                  <a:pt x="23" y="22"/>
                </a:cubicBezTo>
                <a:cubicBezTo>
                  <a:pt x="25" y="20"/>
                  <a:pt x="26" y="17"/>
                  <a:pt x="26" y="13"/>
                </a:cubicBezTo>
                <a:cubicBezTo>
                  <a:pt x="26" y="9"/>
                  <a:pt x="25" y="6"/>
                  <a:pt x="23" y="4"/>
                </a:cubicBezTo>
                <a:cubicBezTo>
                  <a:pt x="20" y="1"/>
                  <a:pt x="18" y="0"/>
                  <a:pt x="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1597375" y="1431500"/>
            <a:ext cx="2150" cy="2300"/>
          </a:xfrm>
          <a:custGeom>
            <a:avLst/>
            <a:gdLst/>
            <a:ahLst/>
            <a:cxnLst/>
            <a:rect l="l" t="t" r="r" b="b"/>
            <a:pathLst>
              <a:path w="86" h="92" extrusionOk="0">
                <a:moveTo>
                  <a:pt x="45" y="1"/>
                </a:moveTo>
                <a:cubicBezTo>
                  <a:pt x="36" y="1"/>
                  <a:pt x="28" y="4"/>
                  <a:pt x="21" y="7"/>
                </a:cubicBezTo>
                <a:cubicBezTo>
                  <a:pt x="15" y="11"/>
                  <a:pt x="10" y="16"/>
                  <a:pt x="6" y="24"/>
                </a:cubicBezTo>
                <a:cubicBezTo>
                  <a:pt x="2" y="30"/>
                  <a:pt x="0" y="40"/>
                  <a:pt x="0" y="48"/>
                </a:cubicBezTo>
                <a:cubicBezTo>
                  <a:pt x="0" y="61"/>
                  <a:pt x="5" y="72"/>
                  <a:pt x="12" y="81"/>
                </a:cubicBezTo>
                <a:cubicBezTo>
                  <a:pt x="20" y="88"/>
                  <a:pt x="30" y="92"/>
                  <a:pt x="44" y="92"/>
                </a:cubicBezTo>
                <a:cubicBezTo>
                  <a:pt x="51" y="92"/>
                  <a:pt x="57" y="91"/>
                  <a:pt x="62" y="89"/>
                </a:cubicBezTo>
                <a:cubicBezTo>
                  <a:pt x="67" y="88"/>
                  <a:pt x="71" y="86"/>
                  <a:pt x="75" y="83"/>
                </a:cubicBezTo>
                <a:cubicBezTo>
                  <a:pt x="79" y="81"/>
                  <a:pt x="81" y="77"/>
                  <a:pt x="82" y="73"/>
                </a:cubicBezTo>
                <a:cubicBezTo>
                  <a:pt x="83" y="71"/>
                  <a:pt x="85" y="67"/>
                  <a:pt x="85" y="65"/>
                </a:cubicBezTo>
                <a:cubicBezTo>
                  <a:pt x="85" y="62"/>
                  <a:pt x="83" y="60"/>
                  <a:pt x="82" y="58"/>
                </a:cubicBezTo>
                <a:cubicBezTo>
                  <a:pt x="81" y="57"/>
                  <a:pt x="79" y="56"/>
                  <a:pt x="76" y="56"/>
                </a:cubicBezTo>
                <a:cubicBezTo>
                  <a:pt x="74" y="56"/>
                  <a:pt x="71" y="57"/>
                  <a:pt x="70" y="58"/>
                </a:cubicBezTo>
                <a:cubicBezTo>
                  <a:pt x="69" y="60"/>
                  <a:pt x="67" y="62"/>
                  <a:pt x="66" y="65"/>
                </a:cubicBezTo>
                <a:cubicBezTo>
                  <a:pt x="64" y="68"/>
                  <a:pt x="61" y="71"/>
                  <a:pt x="57" y="73"/>
                </a:cubicBezTo>
                <a:cubicBezTo>
                  <a:pt x="55" y="75"/>
                  <a:pt x="51" y="76"/>
                  <a:pt x="45" y="76"/>
                </a:cubicBezTo>
                <a:cubicBezTo>
                  <a:pt x="43" y="76"/>
                  <a:pt x="39" y="75"/>
                  <a:pt x="36" y="73"/>
                </a:cubicBezTo>
                <a:cubicBezTo>
                  <a:pt x="32" y="72"/>
                  <a:pt x="31" y="71"/>
                  <a:pt x="29" y="68"/>
                </a:cubicBezTo>
                <a:cubicBezTo>
                  <a:pt x="26" y="66"/>
                  <a:pt x="25" y="63"/>
                  <a:pt x="24" y="60"/>
                </a:cubicBezTo>
                <a:cubicBezTo>
                  <a:pt x="23" y="56"/>
                  <a:pt x="23" y="52"/>
                  <a:pt x="23" y="48"/>
                </a:cubicBezTo>
                <a:cubicBezTo>
                  <a:pt x="23" y="40"/>
                  <a:pt x="25" y="31"/>
                  <a:pt x="29" y="26"/>
                </a:cubicBezTo>
                <a:cubicBezTo>
                  <a:pt x="34" y="21"/>
                  <a:pt x="39" y="19"/>
                  <a:pt x="45" y="19"/>
                </a:cubicBezTo>
                <a:cubicBezTo>
                  <a:pt x="51" y="19"/>
                  <a:pt x="55" y="19"/>
                  <a:pt x="57" y="21"/>
                </a:cubicBezTo>
                <a:cubicBezTo>
                  <a:pt x="61" y="22"/>
                  <a:pt x="63" y="26"/>
                  <a:pt x="66" y="30"/>
                </a:cubicBezTo>
                <a:cubicBezTo>
                  <a:pt x="67" y="32"/>
                  <a:pt x="68" y="34"/>
                  <a:pt x="70" y="36"/>
                </a:cubicBezTo>
                <a:cubicBezTo>
                  <a:pt x="71" y="37"/>
                  <a:pt x="73" y="37"/>
                  <a:pt x="75" y="37"/>
                </a:cubicBezTo>
                <a:cubicBezTo>
                  <a:pt x="79" y="37"/>
                  <a:pt x="80" y="36"/>
                  <a:pt x="82" y="34"/>
                </a:cubicBezTo>
                <a:cubicBezTo>
                  <a:pt x="83" y="32"/>
                  <a:pt x="85" y="30"/>
                  <a:pt x="85" y="27"/>
                </a:cubicBezTo>
                <a:cubicBezTo>
                  <a:pt x="85" y="25"/>
                  <a:pt x="83" y="21"/>
                  <a:pt x="82" y="19"/>
                </a:cubicBezTo>
                <a:cubicBezTo>
                  <a:pt x="81" y="15"/>
                  <a:pt x="78" y="12"/>
                  <a:pt x="75" y="10"/>
                </a:cubicBezTo>
                <a:cubicBezTo>
                  <a:pt x="71" y="7"/>
                  <a:pt x="67" y="5"/>
                  <a:pt x="62" y="4"/>
                </a:cubicBezTo>
                <a:cubicBezTo>
                  <a:pt x="57" y="2"/>
                  <a:pt x="52"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1599675" y="1431500"/>
            <a:ext cx="2275" cy="2325"/>
          </a:xfrm>
          <a:custGeom>
            <a:avLst/>
            <a:gdLst/>
            <a:ahLst/>
            <a:cxnLst/>
            <a:rect l="l" t="t" r="r" b="b"/>
            <a:pathLst>
              <a:path w="91" h="93" extrusionOk="0">
                <a:moveTo>
                  <a:pt x="45" y="16"/>
                </a:moveTo>
                <a:cubicBezTo>
                  <a:pt x="51" y="16"/>
                  <a:pt x="57" y="19"/>
                  <a:pt x="61" y="24"/>
                </a:cubicBezTo>
                <a:cubicBezTo>
                  <a:pt x="65" y="29"/>
                  <a:pt x="67" y="37"/>
                  <a:pt x="67" y="46"/>
                </a:cubicBezTo>
                <a:cubicBezTo>
                  <a:pt x="67" y="55"/>
                  <a:pt x="65" y="62"/>
                  <a:pt x="61" y="67"/>
                </a:cubicBezTo>
                <a:cubicBezTo>
                  <a:pt x="57" y="72"/>
                  <a:pt x="52" y="75"/>
                  <a:pt x="45" y="75"/>
                </a:cubicBezTo>
                <a:cubicBezTo>
                  <a:pt x="39" y="75"/>
                  <a:pt x="35" y="73"/>
                  <a:pt x="33" y="71"/>
                </a:cubicBezTo>
                <a:cubicBezTo>
                  <a:pt x="29" y="68"/>
                  <a:pt x="26" y="65"/>
                  <a:pt x="25" y="61"/>
                </a:cubicBezTo>
                <a:cubicBezTo>
                  <a:pt x="24" y="57"/>
                  <a:pt x="23" y="52"/>
                  <a:pt x="23" y="46"/>
                </a:cubicBezTo>
                <a:cubicBezTo>
                  <a:pt x="23" y="40"/>
                  <a:pt x="24" y="34"/>
                  <a:pt x="25" y="30"/>
                </a:cubicBezTo>
                <a:cubicBezTo>
                  <a:pt x="26" y="26"/>
                  <a:pt x="29" y="22"/>
                  <a:pt x="33" y="20"/>
                </a:cubicBezTo>
                <a:cubicBezTo>
                  <a:pt x="36" y="17"/>
                  <a:pt x="40" y="16"/>
                  <a:pt x="45" y="16"/>
                </a:cubicBezTo>
                <a:close/>
                <a:moveTo>
                  <a:pt x="45" y="1"/>
                </a:moveTo>
                <a:cubicBezTo>
                  <a:pt x="38" y="1"/>
                  <a:pt x="31" y="2"/>
                  <a:pt x="26" y="5"/>
                </a:cubicBezTo>
                <a:cubicBezTo>
                  <a:pt x="21" y="7"/>
                  <a:pt x="16" y="10"/>
                  <a:pt x="13" y="14"/>
                </a:cubicBezTo>
                <a:cubicBezTo>
                  <a:pt x="9" y="17"/>
                  <a:pt x="6" y="22"/>
                  <a:pt x="4" y="27"/>
                </a:cubicBezTo>
                <a:cubicBezTo>
                  <a:pt x="1" y="32"/>
                  <a:pt x="1" y="40"/>
                  <a:pt x="1" y="47"/>
                </a:cubicBezTo>
                <a:cubicBezTo>
                  <a:pt x="1" y="53"/>
                  <a:pt x="2" y="60"/>
                  <a:pt x="4" y="66"/>
                </a:cubicBezTo>
                <a:cubicBezTo>
                  <a:pt x="6" y="71"/>
                  <a:pt x="9" y="76"/>
                  <a:pt x="13" y="81"/>
                </a:cubicBezTo>
                <a:cubicBezTo>
                  <a:pt x="16" y="84"/>
                  <a:pt x="21" y="88"/>
                  <a:pt x="26" y="89"/>
                </a:cubicBezTo>
                <a:cubicBezTo>
                  <a:pt x="31" y="91"/>
                  <a:pt x="38" y="93"/>
                  <a:pt x="45" y="93"/>
                </a:cubicBezTo>
                <a:cubicBezTo>
                  <a:pt x="51" y="93"/>
                  <a:pt x="57" y="92"/>
                  <a:pt x="64" y="89"/>
                </a:cubicBezTo>
                <a:cubicBezTo>
                  <a:pt x="68" y="87"/>
                  <a:pt x="73" y="84"/>
                  <a:pt x="77" y="81"/>
                </a:cubicBezTo>
                <a:cubicBezTo>
                  <a:pt x="81" y="76"/>
                  <a:pt x="85" y="71"/>
                  <a:pt x="86" y="66"/>
                </a:cubicBezTo>
                <a:cubicBezTo>
                  <a:pt x="90" y="61"/>
                  <a:pt x="90" y="55"/>
                  <a:pt x="90" y="47"/>
                </a:cubicBezTo>
                <a:cubicBezTo>
                  <a:pt x="91" y="41"/>
                  <a:pt x="90" y="34"/>
                  <a:pt x="86" y="27"/>
                </a:cubicBezTo>
                <a:cubicBezTo>
                  <a:pt x="84" y="22"/>
                  <a:pt x="81" y="17"/>
                  <a:pt x="77" y="14"/>
                </a:cubicBezTo>
                <a:cubicBezTo>
                  <a:pt x="74" y="10"/>
                  <a:pt x="68" y="6"/>
                  <a:pt x="64" y="5"/>
                </a:cubicBezTo>
                <a:cubicBezTo>
                  <a:pt x="59" y="2"/>
                  <a:pt x="52"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1602125" y="1431500"/>
            <a:ext cx="3250" cy="2325"/>
          </a:xfrm>
          <a:custGeom>
            <a:avLst/>
            <a:gdLst/>
            <a:ahLst/>
            <a:cxnLst/>
            <a:rect l="l" t="t" r="r" b="b"/>
            <a:pathLst>
              <a:path w="130" h="93" extrusionOk="0">
                <a:moveTo>
                  <a:pt x="12" y="1"/>
                </a:moveTo>
                <a:cubicBezTo>
                  <a:pt x="9" y="1"/>
                  <a:pt x="7" y="2"/>
                  <a:pt x="4" y="5"/>
                </a:cubicBezTo>
                <a:cubicBezTo>
                  <a:pt x="3" y="7"/>
                  <a:pt x="1" y="11"/>
                  <a:pt x="1" y="15"/>
                </a:cubicBezTo>
                <a:lnTo>
                  <a:pt x="1" y="78"/>
                </a:lnTo>
                <a:cubicBezTo>
                  <a:pt x="1" y="83"/>
                  <a:pt x="3" y="87"/>
                  <a:pt x="5" y="89"/>
                </a:cubicBezTo>
                <a:cubicBezTo>
                  <a:pt x="8" y="92"/>
                  <a:pt x="10" y="93"/>
                  <a:pt x="14" y="93"/>
                </a:cubicBezTo>
                <a:cubicBezTo>
                  <a:pt x="18" y="93"/>
                  <a:pt x="20" y="92"/>
                  <a:pt x="23" y="89"/>
                </a:cubicBezTo>
                <a:cubicBezTo>
                  <a:pt x="24" y="87"/>
                  <a:pt x="25" y="84"/>
                  <a:pt x="25" y="78"/>
                </a:cubicBezTo>
                <a:lnTo>
                  <a:pt x="25" y="48"/>
                </a:lnTo>
                <a:cubicBezTo>
                  <a:pt x="25" y="39"/>
                  <a:pt x="26" y="31"/>
                  <a:pt x="29" y="26"/>
                </a:cubicBezTo>
                <a:cubicBezTo>
                  <a:pt x="30" y="21"/>
                  <a:pt x="36" y="18"/>
                  <a:pt x="44" y="18"/>
                </a:cubicBezTo>
                <a:cubicBezTo>
                  <a:pt x="48" y="18"/>
                  <a:pt x="50" y="18"/>
                  <a:pt x="51" y="21"/>
                </a:cubicBezTo>
                <a:cubicBezTo>
                  <a:pt x="53" y="24"/>
                  <a:pt x="54" y="26"/>
                  <a:pt x="54" y="28"/>
                </a:cubicBezTo>
                <a:lnTo>
                  <a:pt x="54" y="42"/>
                </a:lnTo>
                <a:lnTo>
                  <a:pt x="54" y="77"/>
                </a:lnTo>
                <a:cubicBezTo>
                  <a:pt x="54" y="82"/>
                  <a:pt x="55" y="85"/>
                  <a:pt x="58" y="88"/>
                </a:cubicBezTo>
                <a:cubicBezTo>
                  <a:pt x="59" y="90"/>
                  <a:pt x="61" y="92"/>
                  <a:pt x="65" y="92"/>
                </a:cubicBezTo>
                <a:cubicBezTo>
                  <a:pt x="69" y="92"/>
                  <a:pt x="71" y="90"/>
                  <a:pt x="74" y="88"/>
                </a:cubicBezTo>
                <a:cubicBezTo>
                  <a:pt x="76" y="85"/>
                  <a:pt x="79" y="83"/>
                  <a:pt x="79" y="77"/>
                </a:cubicBezTo>
                <a:lnTo>
                  <a:pt x="79" y="48"/>
                </a:lnTo>
                <a:lnTo>
                  <a:pt x="79" y="27"/>
                </a:lnTo>
                <a:cubicBezTo>
                  <a:pt x="80" y="24"/>
                  <a:pt x="82" y="21"/>
                  <a:pt x="85" y="20"/>
                </a:cubicBezTo>
                <a:cubicBezTo>
                  <a:pt x="87" y="19"/>
                  <a:pt x="91" y="17"/>
                  <a:pt x="94" y="17"/>
                </a:cubicBezTo>
                <a:cubicBezTo>
                  <a:pt x="96" y="17"/>
                  <a:pt x="100" y="17"/>
                  <a:pt x="101" y="20"/>
                </a:cubicBezTo>
                <a:cubicBezTo>
                  <a:pt x="104" y="22"/>
                  <a:pt x="105" y="25"/>
                  <a:pt x="105" y="27"/>
                </a:cubicBezTo>
                <a:lnTo>
                  <a:pt x="105" y="40"/>
                </a:lnTo>
                <a:lnTo>
                  <a:pt x="105" y="77"/>
                </a:lnTo>
                <a:cubicBezTo>
                  <a:pt x="105" y="82"/>
                  <a:pt x="106" y="86"/>
                  <a:pt x="109" y="88"/>
                </a:cubicBezTo>
                <a:cubicBezTo>
                  <a:pt x="111" y="91"/>
                  <a:pt x="114" y="92"/>
                  <a:pt x="117" y="92"/>
                </a:cubicBezTo>
                <a:cubicBezTo>
                  <a:pt x="121" y="92"/>
                  <a:pt x="125" y="91"/>
                  <a:pt x="127" y="88"/>
                </a:cubicBezTo>
                <a:cubicBezTo>
                  <a:pt x="128" y="86"/>
                  <a:pt x="130" y="83"/>
                  <a:pt x="130" y="77"/>
                </a:cubicBezTo>
                <a:lnTo>
                  <a:pt x="130" y="34"/>
                </a:lnTo>
                <a:cubicBezTo>
                  <a:pt x="130" y="25"/>
                  <a:pt x="128" y="19"/>
                  <a:pt x="127" y="15"/>
                </a:cubicBezTo>
                <a:cubicBezTo>
                  <a:pt x="125" y="11"/>
                  <a:pt x="120" y="7"/>
                  <a:pt x="116" y="5"/>
                </a:cubicBezTo>
                <a:cubicBezTo>
                  <a:pt x="112" y="2"/>
                  <a:pt x="107" y="1"/>
                  <a:pt x="101" y="1"/>
                </a:cubicBezTo>
                <a:cubicBezTo>
                  <a:pt x="96" y="1"/>
                  <a:pt x="91" y="2"/>
                  <a:pt x="87" y="5"/>
                </a:cubicBezTo>
                <a:cubicBezTo>
                  <a:pt x="82" y="7"/>
                  <a:pt x="79" y="10"/>
                  <a:pt x="74" y="15"/>
                </a:cubicBezTo>
                <a:cubicBezTo>
                  <a:pt x="71" y="10"/>
                  <a:pt x="68" y="7"/>
                  <a:pt x="64" y="5"/>
                </a:cubicBezTo>
                <a:cubicBezTo>
                  <a:pt x="60" y="2"/>
                  <a:pt x="55" y="1"/>
                  <a:pt x="50" y="1"/>
                </a:cubicBezTo>
                <a:cubicBezTo>
                  <a:pt x="44" y="1"/>
                  <a:pt x="39" y="2"/>
                  <a:pt x="35" y="5"/>
                </a:cubicBezTo>
                <a:cubicBezTo>
                  <a:pt x="29" y="7"/>
                  <a:pt x="25" y="10"/>
                  <a:pt x="22" y="15"/>
                </a:cubicBezTo>
                <a:lnTo>
                  <a:pt x="22" y="12"/>
                </a:lnTo>
                <a:cubicBezTo>
                  <a:pt x="22" y="9"/>
                  <a:pt x="22" y="6"/>
                  <a:pt x="19" y="4"/>
                </a:cubicBezTo>
                <a:cubicBezTo>
                  <a:pt x="17" y="2"/>
                  <a:pt x="14"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1577900" y="1432525"/>
            <a:ext cx="25" cy="25"/>
          </a:xfrm>
          <a:custGeom>
            <a:avLst/>
            <a:gdLst/>
            <a:ahLst/>
            <a:cxnLst/>
            <a:rect l="l" t="t" r="r" b="b"/>
            <a:pathLst>
              <a:path w="1" h="1" extrusionOk="0">
                <a:moveTo>
                  <a:pt x="1" y="1"/>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1577900" y="1432525"/>
            <a:ext cx="50" cy="175"/>
          </a:xfrm>
          <a:custGeom>
            <a:avLst/>
            <a:gdLst/>
            <a:ahLst/>
            <a:cxnLst/>
            <a:rect l="l" t="t" r="r" b="b"/>
            <a:pathLst>
              <a:path w="2" h="7" extrusionOk="0">
                <a:moveTo>
                  <a:pt x="1" y="1"/>
                </a:moveTo>
                <a:cubicBezTo>
                  <a:pt x="1" y="4"/>
                  <a:pt x="1" y="6"/>
                  <a:pt x="2" y="7"/>
                </a:cubicBezTo>
                <a:cubicBezTo>
                  <a:pt x="2" y="5"/>
                  <a:pt x="1"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1578100" y="1433200"/>
            <a:ext cx="25" cy="75"/>
          </a:xfrm>
          <a:custGeom>
            <a:avLst/>
            <a:gdLst/>
            <a:ahLst/>
            <a:cxnLst/>
            <a:rect l="l" t="t" r="r" b="b"/>
            <a:pathLst>
              <a:path w="1" h="3" extrusionOk="0">
                <a:moveTo>
                  <a:pt x="1" y="2"/>
                </a:moveTo>
                <a:cubicBezTo>
                  <a:pt x="1" y="0"/>
                  <a:pt x="1" y="0"/>
                  <a:pt x="1" y="2"/>
                </a:cubicBezTo>
                <a:cubicBezTo>
                  <a:pt x="1" y="0"/>
                  <a:pt x="1" y="0"/>
                  <a:pt x="1"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1578100" y="1433175"/>
            <a:ext cx="25" cy="25"/>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1577975" y="1432900"/>
            <a:ext cx="100" cy="300"/>
          </a:xfrm>
          <a:custGeom>
            <a:avLst/>
            <a:gdLst/>
            <a:ahLst/>
            <a:cxnLst/>
            <a:rect l="l" t="t" r="r" b="b"/>
            <a:pathLst>
              <a:path w="4" h="12" extrusionOk="0">
                <a:moveTo>
                  <a:pt x="1" y="1"/>
                </a:moveTo>
                <a:lnTo>
                  <a:pt x="1" y="1"/>
                </a:lnTo>
                <a:cubicBezTo>
                  <a:pt x="2" y="5"/>
                  <a:pt x="3" y="7"/>
                  <a:pt x="4" y="11"/>
                </a:cubicBezTo>
                <a:cubicBezTo>
                  <a:pt x="3" y="7"/>
                  <a:pt x="2"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1579125" y="1429625"/>
            <a:ext cx="1325" cy="900"/>
          </a:xfrm>
          <a:custGeom>
            <a:avLst/>
            <a:gdLst/>
            <a:ahLst/>
            <a:cxnLst/>
            <a:rect l="l" t="t" r="r" b="b"/>
            <a:pathLst>
              <a:path w="53" h="36" extrusionOk="0">
                <a:moveTo>
                  <a:pt x="26" y="0"/>
                </a:moveTo>
                <a:cubicBezTo>
                  <a:pt x="21" y="0"/>
                  <a:pt x="17" y="4"/>
                  <a:pt x="17" y="9"/>
                </a:cubicBezTo>
                <a:cubicBezTo>
                  <a:pt x="17" y="13"/>
                  <a:pt x="19" y="17"/>
                  <a:pt x="24" y="18"/>
                </a:cubicBezTo>
                <a:lnTo>
                  <a:pt x="26" y="23"/>
                </a:lnTo>
                <a:cubicBezTo>
                  <a:pt x="12" y="25"/>
                  <a:pt x="1" y="30"/>
                  <a:pt x="1" y="30"/>
                </a:cubicBezTo>
                <a:lnTo>
                  <a:pt x="3" y="36"/>
                </a:lnTo>
                <a:cubicBezTo>
                  <a:pt x="12" y="34"/>
                  <a:pt x="19" y="31"/>
                  <a:pt x="26" y="31"/>
                </a:cubicBezTo>
                <a:cubicBezTo>
                  <a:pt x="30" y="31"/>
                  <a:pt x="35" y="30"/>
                  <a:pt x="39" y="30"/>
                </a:cubicBezTo>
                <a:cubicBezTo>
                  <a:pt x="43" y="30"/>
                  <a:pt x="47" y="30"/>
                  <a:pt x="50" y="31"/>
                </a:cubicBezTo>
                <a:lnTo>
                  <a:pt x="52" y="25"/>
                </a:lnTo>
                <a:cubicBezTo>
                  <a:pt x="52" y="25"/>
                  <a:pt x="42" y="23"/>
                  <a:pt x="29" y="23"/>
                </a:cubicBezTo>
                <a:lnTo>
                  <a:pt x="28" y="18"/>
                </a:lnTo>
                <a:cubicBezTo>
                  <a:pt x="32" y="17"/>
                  <a:pt x="35" y="13"/>
                  <a:pt x="35" y="9"/>
                </a:cubicBezTo>
                <a:cubicBezTo>
                  <a:pt x="35" y="4"/>
                  <a:pt x="32" y="0"/>
                  <a:pt x="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1577100" y="1431025"/>
            <a:ext cx="1050" cy="1175"/>
          </a:xfrm>
          <a:custGeom>
            <a:avLst/>
            <a:gdLst/>
            <a:ahLst/>
            <a:cxnLst/>
            <a:rect l="l" t="t" r="r" b="b"/>
            <a:pathLst>
              <a:path w="42" h="47" extrusionOk="0">
                <a:moveTo>
                  <a:pt x="36" y="0"/>
                </a:moveTo>
                <a:cubicBezTo>
                  <a:pt x="36" y="0"/>
                  <a:pt x="29" y="6"/>
                  <a:pt x="23" y="19"/>
                </a:cubicBezTo>
                <a:cubicBezTo>
                  <a:pt x="23" y="19"/>
                  <a:pt x="23" y="17"/>
                  <a:pt x="22" y="17"/>
                </a:cubicBezTo>
                <a:cubicBezTo>
                  <a:pt x="21" y="16"/>
                  <a:pt x="17" y="15"/>
                  <a:pt x="15" y="15"/>
                </a:cubicBezTo>
                <a:cubicBezTo>
                  <a:pt x="13" y="15"/>
                  <a:pt x="12" y="15"/>
                  <a:pt x="11" y="14"/>
                </a:cubicBezTo>
                <a:cubicBezTo>
                  <a:pt x="12" y="12"/>
                  <a:pt x="12" y="11"/>
                  <a:pt x="12" y="9"/>
                </a:cubicBezTo>
                <a:cubicBezTo>
                  <a:pt x="12" y="6"/>
                  <a:pt x="10" y="3"/>
                  <a:pt x="6" y="3"/>
                </a:cubicBezTo>
                <a:cubicBezTo>
                  <a:pt x="2" y="3"/>
                  <a:pt x="0" y="5"/>
                  <a:pt x="0" y="9"/>
                </a:cubicBezTo>
                <a:cubicBezTo>
                  <a:pt x="0" y="14"/>
                  <a:pt x="2" y="16"/>
                  <a:pt x="6" y="16"/>
                </a:cubicBezTo>
                <a:lnTo>
                  <a:pt x="7" y="16"/>
                </a:lnTo>
                <a:cubicBezTo>
                  <a:pt x="8" y="17"/>
                  <a:pt x="11" y="19"/>
                  <a:pt x="13" y="19"/>
                </a:cubicBezTo>
                <a:cubicBezTo>
                  <a:pt x="15" y="19"/>
                  <a:pt x="16" y="19"/>
                  <a:pt x="17" y="20"/>
                </a:cubicBezTo>
                <a:cubicBezTo>
                  <a:pt x="18" y="21"/>
                  <a:pt x="18" y="22"/>
                  <a:pt x="18" y="24"/>
                </a:cubicBezTo>
                <a:cubicBezTo>
                  <a:pt x="15" y="34"/>
                  <a:pt x="16" y="46"/>
                  <a:pt x="16" y="46"/>
                </a:cubicBezTo>
                <a:lnTo>
                  <a:pt x="26" y="46"/>
                </a:lnTo>
                <a:cubicBezTo>
                  <a:pt x="26" y="41"/>
                  <a:pt x="27" y="34"/>
                  <a:pt x="29" y="27"/>
                </a:cubicBezTo>
                <a:cubicBezTo>
                  <a:pt x="36" y="16"/>
                  <a:pt x="41" y="8"/>
                  <a:pt x="41" y="7"/>
                </a:cubicBezTo>
                <a:lnTo>
                  <a:pt x="42" y="5"/>
                </a:lnTo>
                <a:lnTo>
                  <a:pt x="39" y="3"/>
                </a:lnTo>
                <a:lnTo>
                  <a:pt x="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1581200" y="1430550"/>
            <a:ext cx="1050" cy="1150"/>
          </a:xfrm>
          <a:custGeom>
            <a:avLst/>
            <a:gdLst/>
            <a:ahLst/>
            <a:cxnLst/>
            <a:rect l="l" t="t" r="r" b="b"/>
            <a:pathLst>
              <a:path w="42" h="46" extrusionOk="0">
                <a:moveTo>
                  <a:pt x="36" y="1"/>
                </a:moveTo>
                <a:cubicBezTo>
                  <a:pt x="31" y="1"/>
                  <a:pt x="28" y="3"/>
                  <a:pt x="28" y="7"/>
                </a:cubicBezTo>
                <a:lnTo>
                  <a:pt x="28" y="8"/>
                </a:lnTo>
                <a:cubicBezTo>
                  <a:pt x="27" y="9"/>
                  <a:pt x="26" y="12"/>
                  <a:pt x="26" y="14"/>
                </a:cubicBezTo>
                <a:cubicBezTo>
                  <a:pt x="26" y="16"/>
                  <a:pt x="26" y="17"/>
                  <a:pt x="24" y="18"/>
                </a:cubicBezTo>
                <a:cubicBezTo>
                  <a:pt x="23" y="19"/>
                  <a:pt x="23" y="19"/>
                  <a:pt x="22" y="19"/>
                </a:cubicBezTo>
                <a:cubicBezTo>
                  <a:pt x="16" y="11"/>
                  <a:pt x="7" y="4"/>
                  <a:pt x="7" y="4"/>
                </a:cubicBezTo>
                <a:lnTo>
                  <a:pt x="1" y="12"/>
                </a:lnTo>
                <a:cubicBezTo>
                  <a:pt x="6" y="17"/>
                  <a:pt x="11" y="22"/>
                  <a:pt x="16" y="28"/>
                </a:cubicBezTo>
                <a:cubicBezTo>
                  <a:pt x="19" y="34"/>
                  <a:pt x="22" y="40"/>
                  <a:pt x="26" y="46"/>
                </a:cubicBezTo>
                <a:lnTo>
                  <a:pt x="35" y="43"/>
                </a:lnTo>
                <a:cubicBezTo>
                  <a:pt x="35" y="43"/>
                  <a:pt x="31" y="33"/>
                  <a:pt x="24" y="23"/>
                </a:cubicBezTo>
                <a:cubicBezTo>
                  <a:pt x="26" y="23"/>
                  <a:pt x="27" y="22"/>
                  <a:pt x="27" y="22"/>
                </a:cubicBezTo>
                <a:cubicBezTo>
                  <a:pt x="28" y="20"/>
                  <a:pt x="30" y="18"/>
                  <a:pt x="30" y="15"/>
                </a:cubicBezTo>
                <a:cubicBezTo>
                  <a:pt x="30" y="14"/>
                  <a:pt x="30" y="13"/>
                  <a:pt x="31" y="12"/>
                </a:cubicBezTo>
                <a:cubicBezTo>
                  <a:pt x="33" y="13"/>
                  <a:pt x="34" y="13"/>
                  <a:pt x="36" y="13"/>
                </a:cubicBezTo>
                <a:cubicBezTo>
                  <a:pt x="39" y="13"/>
                  <a:pt x="42" y="11"/>
                  <a:pt x="42" y="7"/>
                </a:cubicBezTo>
                <a:cubicBezTo>
                  <a:pt x="42" y="3"/>
                  <a:pt x="39"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1578000" y="1432300"/>
            <a:ext cx="3875" cy="1775"/>
          </a:xfrm>
          <a:custGeom>
            <a:avLst/>
            <a:gdLst/>
            <a:ahLst/>
            <a:cxnLst/>
            <a:rect l="l" t="t" r="r" b="b"/>
            <a:pathLst>
              <a:path w="155" h="71" extrusionOk="0">
                <a:moveTo>
                  <a:pt x="154" y="0"/>
                </a:moveTo>
                <a:cubicBezTo>
                  <a:pt x="153" y="4"/>
                  <a:pt x="148" y="8"/>
                  <a:pt x="140" y="11"/>
                </a:cubicBezTo>
                <a:cubicBezTo>
                  <a:pt x="128" y="18"/>
                  <a:pt x="108" y="25"/>
                  <a:pt x="82" y="29"/>
                </a:cubicBezTo>
                <a:cubicBezTo>
                  <a:pt x="71" y="30"/>
                  <a:pt x="61" y="31"/>
                  <a:pt x="52" y="31"/>
                </a:cubicBezTo>
                <a:cubicBezTo>
                  <a:pt x="41" y="31"/>
                  <a:pt x="29" y="30"/>
                  <a:pt x="21" y="29"/>
                </a:cubicBezTo>
                <a:cubicBezTo>
                  <a:pt x="12" y="27"/>
                  <a:pt x="5" y="26"/>
                  <a:pt x="1" y="25"/>
                </a:cubicBezTo>
                <a:lnTo>
                  <a:pt x="1" y="25"/>
                </a:lnTo>
                <a:cubicBezTo>
                  <a:pt x="2" y="29"/>
                  <a:pt x="3" y="31"/>
                  <a:pt x="5" y="35"/>
                </a:cubicBezTo>
                <a:lnTo>
                  <a:pt x="5" y="36"/>
                </a:lnTo>
                <a:lnTo>
                  <a:pt x="5" y="38"/>
                </a:lnTo>
                <a:cubicBezTo>
                  <a:pt x="7" y="43"/>
                  <a:pt x="11" y="46"/>
                  <a:pt x="13" y="51"/>
                </a:cubicBezTo>
                <a:cubicBezTo>
                  <a:pt x="26" y="65"/>
                  <a:pt x="39" y="66"/>
                  <a:pt x="39" y="66"/>
                </a:cubicBezTo>
                <a:cubicBezTo>
                  <a:pt x="39" y="66"/>
                  <a:pt x="51" y="70"/>
                  <a:pt x="67" y="70"/>
                </a:cubicBezTo>
                <a:cubicBezTo>
                  <a:pt x="84" y="70"/>
                  <a:pt x="100" y="66"/>
                  <a:pt x="115" y="60"/>
                </a:cubicBezTo>
                <a:cubicBezTo>
                  <a:pt x="127" y="54"/>
                  <a:pt x="139" y="44"/>
                  <a:pt x="144" y="36"/>
                </a:cubicBezTo>
                <a:cubicBezTo>
                  <a:pt x="147" y="30"/>
                  <a:pt x="151" y="24"/>
                  <a:pt x="153" y="16"/>
                </a:cubicBezTo>
                <a:cubicBezTo>
                  <a:pt x="154" y="13"/>
                  <a:pt x="154" y="6"/>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1577875" y="1430450"/>
            <a:ext cx="4025" cy="2425"/>
          </a:xfrm>
          <a:custGeom>
            <a:avLst/>
            <a:gdLst/>
            <a:ahLst/>
            <a:cxnLst/>
            <a:rect l="l" t="t" r="r" b="b"/>
            <a:pathLst>
              <a:path w="161" h="97" extrusionOk="0">
                <a:moveTo>
                  <a:pt x="120" y="27"/>
                </a:moveTo>
                <a:cubicBezTo>
                  <a:pt x="129" y="27"/>
                  <a:pt x="136" y="34"/>
                  <a:pt x="136" y="43"/>
                </a:cubicBezTo>
                <a:cubicBezTo>
                  <a:pt x="135" y="52"/>
                  <a:pt x="129" y="58"/>
                  <a:pt x="120" y="58"/>
                </a:cubicBezTo>
                <a:cubicBezTo>
                  <a:pt x="112" y="58"/>
                  <a:pt x="105" y="52"/>
                  <a:pt x="105" y="43"/>
                </a:cubicBezTo>
                <a:cubicBezTo>
                  <a:pt x="105" y="34"/>
                  <a:pt x="112" y="27"/>
                  <a:pt x="120" y="27"/>
                </a:cubicBezTo>
                <a:close/>
                <a:moveTo>
                  <a:pt x="49" y="27"/>
                </a:moveTo>
                <a:cubicBezTo>
                  <a:pt x="63" y="27"/>
                  <a:pt x="73" y="38"/>
                  <a:pt x="73" y="52"/>
                </a:cubicBezTo>
                <a:cubicBezTo>
                  <a:pt x="73" y="64"/>
                  <a:pt x="62" y="76"/>
                  <a:pt x="49" y="76"/>
                </a:cubicBezTo>
                <a:cubicBezTo>
                  <a:pt x="36" y="76"/>
                  <a:pt x="25" y="66"/>
                  <a:pt x="25" y="52"/>
                </a:cubicBezTo>
                <a:cubicBezTo>
                  <a:pt x="25" y="39"/>
                  <a:pt x="36" y="27"/>
                  <a:pt x="49" y="27"/>
                </a:cubicBezTo>
                <a:close/>
                <a:moveTo>
                  <a:pt x="89" y="1"/>
                </a:moveTo>
                <a:cubicBezTo>
                  <a:pt x="85" y="1"/>
                  <a:pt x="80" y="1"/>
                  <a:pt x="73" y="2"/>
                </a:cubicBezTo>
                <a:cubicBezTo>
                  <a:pt x="67" y="3"/>
                  <a:pt x="59" y="5"/>
                  <a:pt x="52" y="7"/>
                </a:cubicBezTo>
                <a:cubicBezTo>
                  <a:pt x="41" y="11"/>
                  <a:pt x="30" y="17"/>
                  <a:pt x="21" y="24"/>
                </a:cubicBezTo>
                <a:cubicBezTo>
                  <a:pt x="20" y="26"/>
                  <a:pt x="17" y="28"/>
                  <a:pt x="15" y="32"/>
                </a:cubicBezTo>
                <a:cubicBezTo>
                  <a:pt x="15" y="32"/>
                  <a:pt x="8" y="41"/>
                  <a:pt x="5" y="52"/>
                </a:cubicBezTo>
                <a:cubicBezTo>
                  <a:pt x="1" y="61"/>
                  <a:pt x="2" y="73"/>
                  <a:pt x="2" y="73"/>
                </a:cubicBezTo>
                <a:lnTo>
                  <a:pt x="2" y="83"/>
                </a:lnTo>
                <a:lnTo>
                  <a:pt x="2" y="84"/>
                </a:lnTo>
                <a:cubicBezTo>
                  <a:pt x="2" y="87"/>
                  <a:pt x="3" y="88"/>
                  <a:pt x="3" y="90"/>
                </a:cubicBezTo>
                <a:cubicBezTo>
                  <a:pt x="8" y="91"/>
                  <a:pt x="29" y="96"/>
                  <a:pt x="56" y="96"/>
                </a:cubicBezTo>
                <a:cubicBezTo>
                  <a:pt x="65" y="96"/>
                  <a:pt x="76" y="96"/>
                  <a:pt x="87" y="94"/>
                </a:cubicBezTo>
                <a:cubicBezTo>
                  <a:pt x="112" y="90"/>
                  <a:pt x="131" y="83"/>
                  <a:pt x="143" y="78"/>
                </a:cubicBezTo>
                <a:cubicBezTo>
                  <a:pt x="152" y="72"/>
                  <a:pt x="159" y="68"/>
                  <a:pt x="160" y="67"/>
                </a:cubicBezTo>
                <a:cubicBezTo>
                  <a:pt x="158" y="58"/>
                  <a:pt x="151" y="44"/>
                  <a:pt x="145" y="36"/>
                </a:cubicBezTo>
                <a:cubicBezTo>
                  <a:pt x="129" y="11"/>
                  <a:pt x="109" y="5"/>
                  <a:pt x="99" y="2"/>
                </a:cubicBezTo>
                <a:cubicBezTo>
                  <a:pt x="95" y="2"/>
                  <a:pt x="93"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81;p55">
            <a:extLst>
              <a:ext uri="{FF2B5EF4-FFF2-40B4-BE49-F238E27FC236}">
                <a16:creationId xmlns:a16="http://schemas.microsoft.com/office/drawing/2014/main" id="{4033074A-4FDF-E9A2-73E5-DDA30440791D}"/>
              </a:ext>
            </a:extLst>
          </p:cNvPr>
          <p:cNvSpPr txBox="1">
            <a:spLocks/>
          </p:cNvSpPr>
          <p:nvPr/>
        </p:nvSpPr>
        <p:spPr>
          <a:xfrm>
            <a:off x="1867050" y="3104044"/>
            <a:ext cx="2277362" cy="44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200"/>
              <a:buFont typeface="Lora"/>
              <a:buNone/>
              <a:defRPr sz="1600" b="1" i="0" u="none" strike="noStrike" cap="none">
                <a:solidFill>
                  <a:schemeClr val="lt1"/>
                </a:solidFill>
                <a:latin typeface="Lora"/>
                <a:ea typeface="Lora"/>
                <a:cs typeface="Lora"/>
                <a:sym typeface="Lora"/>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buClr>
                <a:schemeClr val="dk1"/>
              </a:buClr>
              <a:buSzPts val="1100"/>
              <a:buFont typeface="Arial"/>
              <a:buNone/>
            </a:pPr>
            <a:r>
              <a:rPr lang="en-GB" sz="1400" u="sng" dirty="0"/>
              <a:t>Pricing Data</a:t>
            </a:r>
          </a:p>
        </p:txBody>
      </p:sp>
      <p:sp>
        <p:nvSpPr>
          <p:cNvPr id="6" name="Google Shape;772;p55">
            <a:extLst>
              <a:ext uri="{FF2B5EF4-FFF2-40B4-BE49-F238E27FC236}">
                <a16:creationId xmlns:a16="http://schemas.microsoft.com/office/drawing/2014/main" id="{77FD93AB-1821-580D-BA2A-8E9BB473F848}"/>
              </a:ext>
            </a:extLst>
          </p:cNvPr>
          <p:cNvSpPr txBox="1">
            <a:spLocks/>
          </p:cNvSpPr>
          <p:nvPr/>
        </p:nvSpPr>
        <p:spPr>
          <a:xfrm>
            <a:off x="5038355" y="1921565"/>
            <a:ext cx="2970050" cy="11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latin typeface="Cabin Medium"/>
                <a:ea typeface="Cabin Medium"/>
                <a:cs typeface="Cabin Medium"/>
                <a:sym typeface="Cabin Medium"/>
              </a:rPr>
              <a:t>Purpose : </a:t>
            </a:r>
            <a:br>
              <a:rPr lang="en-GB" sz="1050" b="1" dirty="0">
                <a:solidFill>
                  <a:schemeClr val="accent6">
                    <a:lumMod val="75000"/>
                  </a:schemeClr>
                </a:solidFill>
                <a:latin typeface="Cabin Medium"/>
                <a:ea typeface="Cabin Medium"/>
                <a:cs typeface="Cabin Medium"/>
                <a:sym typeface="Cabin Medium"/>
              </a:rPr>
            </a:br>
            <a:r>
              <a:rPr lang="en-GB" sz="1050" b="1" dirty="0">
                <a:solidFill>
                  <a:schemeClr val="bg1">
                    <a:lumMod val="75000"/>
                  </a:schemeClr>
                </a:solidFill>
                <a:latin typeface="Cabin Medium"/>
                <a:ea typeface="Cabin Medium"/>
                <a:cs typeface="Cabin Medium"/>
                <a:sym typeface="Cabin Medium"/>
              </a:rPr>
              <a:t>More data to understand the difference</a:t>
            </a:r>
            <a:r>
              <a:rPr lang="en-GB" sz="1050" b="1" dirty="0">
                <a:solidFill>
                  <a:schemeClr val="bg1">
                    <a:lumMod val="75000"/>
                  </a:schemeClr>
                </a:solidFill>
              </a:rPr>
              <a:t> between member and causal users</a:t>
            </a:r>
            <a:endParaRPr lang="en-GB" sz="1050" b="1" dirty="0">
              <a:solidFill>
                <a:schemeClr val="accent6">
                  <a:lumMod val="75000"/>
                </a:schemeClr>
              </a:solidFill>
            </a:endParaRPr>
          </a:p>
          <a:p>
            <a:pPr marL="285750" indent="-285750" algn="l">
              <a:buFont typeface="Wingdings" panose="05000000000000000000" pitchFamily="2" charset="2"/>
              <a:buChar char="Ø"/>
            </a:pPr>
            <a:endParaRPr lang="en-GB" sz="1050" b="1" dirty="0">
              <a:solidFill>
                <a:schemeClr val="accent6">
                  <a:lumMod val="75000"/>
                </a:schemeClr>
              </a:solidFill>
            </a:endParaRPr>
          </a:p>
          <a:p>
            <a:pPr marL="285750" indent="-285750" algn="l">
              <a:buFont typeface="Wingdings" panose="05000000000000000000" pitchFamily="2" charset="2"/>
              <a:buChar char="Ø"/>
            </a:pPr>
            <a:r>
              <a:rPr lang="en-GB" sz="1050" b="1" dirty="0">
                <a:solidFill>
                  <a:schemeClr val="accent6">
                    <a:lumMod val="75000"/>
                  </a:schemeClr>
                </a:solidFill>
              </a:rPr>
              <a:t>Example : </a:t>
            </a:r>
            <a:br>
              <a:rPr lang="en-GB" sz="1050" b="1" dirty="0">
                <a:solidFill>
                  <a:schemeClr val="accent6">
                    <a:lumMod val="75000"/>
                  </a:schemeClr>
                </a:solidFill>
              </a:rPr>
            </a:br>
            <a:r>
              <a:rPr lang="en-GB" sz="1050" b="1" dirty="0">
                <a:solidFill>
                  <a:schemeClr val="bg1"/>
                </a:solidFill>
              </a:rPr>
              <a:t>Surveys to reward a member discount</a:t>
            </a:r>
          </a:p>
        </p:txBody>
      </p:sp>
      <p:sp>
        <p:nvSpPr>
          <p:cNvPr id="7" name="Google Shape;772;p55">
            <a:extLst>
              <a:ext uri="{FF2B5EF4-FFF2-40B4-BE49-F238E27FC236}">
                <a16:creationId xmlns:a16="http://schemas.microsoft.com/office/drawing/2014/main" id="{234900A7-E40C-3841-E6E1-7C3C36372F35}"/>
              </a:ext>
            </a:extLst>
          </p:cNvPr>
          <p:cNvSpPr txBox="1">
            <a:spLocks/>
          </p:cNvSpPr>
          <p:nvPr/>
        </p:nvSpPr>
        <p:spPr>
          <a:xfrm>
            <a:off x="1749961" y="3525132"/>
            <a:ext cx="2511539" cy="1103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latin typeface="Cabin Medium"/>
                <a:ea typeface="Cabin Medium"/>
                <a:cs typeface="Cabin Medium"/>
                <a:sym typeface="Cabin Medium"/>
              </a:rPr>
              <a:t>Purpos</a:t>
            </a:r>
            <a:r>
              <a:rPr lang="en-GB" sz="1050" b="1" dirty="0">
                <a:solidFill>
                  <a:schemeClr val="accent6">
                    <a:lumMod val="75000"/>
                  </a:schemeClr>
                </a:solidFill>
              </a:rPr>
              <a:t>e</a:t>
            </a:r>
            <a:r>
              <a:rPr lang="en-GB" sz="1050" b="1" dirty="0">
                <a:solidFill>
                  <a:schemeClr val="accent6">
                    <a:lumMod val="75000"/>
                  </a:schemeClr>
                </a:solidFill>
                <a:latin typeface="Cabin Medium"/>
                <a:ea typeface="Cabin Medium"/>
                <a:cs typeface="Cabin Medium"/>
                <a:sym typeface="Cabin Medium"/>
              </a:rPr>
              <a:t> :</a:t>
            </a:r>
            <a:br>
              <a:rPr lang="en-GB" sz="1050" b="1" dirty="0">
                <a:solidFill>
                  <a:schemeClr val="accent6">
                    <a:lumMod val="75000"/>
                  </a:schemeClr>
                </a:solidFill>
              </a:rPr>
            </a:br>
            <a:r>
              <a:rPr lang="en-GB" sz="1050" b="1" dirty="0">
                <a:solidFill>
                  <a:schemeClr val="bg1">
                    <a:lumMod val="75000"/>
                  </a:schemeClr>
                </a:solidFill>
                <a:latin typeface="Cabin Medium"/>
                <a:ea typeface="Cabin Medium"/>
                <a:cs typeface="Cabin Medium"/>
                <a:sym typeface="Cabin Medium"/>
              </a:rPr>
              <a:t>How pricing impacts customer retention and satisfaction</a:t>
            </a:r>
          </a:p>
          <a:p>
            <a:pPr marL="285750" indent="-285750" algn="l">
              <a:buFont typeface="Wingdings" panose="05000000000000000000" pitchFamily="2" charset="2"/>
              <a:buChar char="Ø"/>
            </a:pPr>
            <a:endParaRPr lang="en-GB" sz="1050" b="1" dirty="0">
              <a:solidFill>
                <a:schemeClr val="bg1">
                  <a:lumMod val="75000"/>
                </a:schemeClr>
              </a:solidFill>
            </a:endParaRPr>
          </a:p>
          <a:p>
            <a:pPr marL="285750" indent="-285750" algn="l">
              <a:buFont typeface="Wingdings" panose="05000000000000000000" pitchFamily="2" charset="2"/>
              <a:buChar char="Ø"/>
            </a:pPr>
            <a:r>
              <a:rPr lang="en-GB" sz="1050" b="1" dirty="0">
                <a:solidFill>
                  <a:schemeClr val="accent6">
                    <a:lumMod val="75000"/>
                  </a:schemeClr>
                </a:solidFill>
              </a:rPr>
              <a:t>Example</a:t>
            </a:r>
            <a:r>
              <a:rPr lang="en-GB" sz="1050" b="1" dirty="0">
                <a:solidFill>
                  <a:schemeClr val="accent6">
                    <a:lumMod val="75000"/>
                  </a:schemeClr>
                </a:solidFill>
                <a:latin typeface="Cabin Medium"/>
                <a:ea typeface="Cabin Medium"/>
                <a:cs typeface="Cabin Medium"/>
                <a:sym typeface="Cabin Medium"/>
              </a:rPr>
              <a:t> :</a:t>
            </a:r>
            <a:br>
              <a:rPr lang="en-GB" sz="1050" b="1" dirty="0">
                <a:solidFill>
                  <a:schemeClr val="accent6">
                    <a:lumMod val="75000"/>
                  </a:schemeClr>
                </a:solidFill>
              </a:rPr>
            </a:br>
            <a:r>
              <a:rPr lang="en-GB" sz="1050" b="1" dirty="0">
                <a:solidFill>
                  <a:schemeClr val="bg1">
                    <a:lumMod val="75000"/>
                  </a:schemeClr>
                </a:solidFill>
              </a:rPr>
              <a:t>Schedule of charges</a:t>
            </a:r>
            <a:br>
              <a:rPr lang="en-GB" sz="1050" b="1" dirty="0">
                <a:solidFill>
                  <a:schemeClr val="bg1">
                    <a:lumMod val="75000"/>
                  </a:schemeClr>
                </a:solidFill>
              </a:rPr>
            </a:br>
            <a:r>
              <a:rPr lang="en-GB" sz="1050" b="1" dirty="0">
                <a:solidFill>
                  <a:schemeClr val="bg1">
                    <a:lumMod val="75000"/>
                  </a:schemeClr>
                </a:solidFill>
              </a:rPr>
              <a:t>Price changing data</a:t>
            </a:r>
          </a:p>
        </p:txBody>
      </p:sp>
      <p:sp>
        <p:nvSpPr>
          <p:cNvPr id="8" name="Google Shape;772;p55">
            <a:extLst>
              <a:ext uri="{FF2B5EF4-FFF2-40B4-BE49-F238E27FC236}">
                <a16:creationId xmlns:a16="http://schemas.microsoft.com/office/drawing/2014/main" id="{D11635E8-D0C5-9960-E40B-322E1ECD8351}"/>
              </a:ext>
            </a:extLst>
          </p:cNvPr>
          <p:cNvSpPr txBox="1">
            <a:spLocks/>
          </p:cNvSpPr>
          <p:nvPr/>
        </p:nvSpPr>
        <p:spPr>
          <a:xfrm>
            <a:off x="5038355" y="3525132"/>
            <a:ext cx="2511539" cy="132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Cabin"/>
              <a:buNone/>
              <a:defRPr sz="1400" b="0" i="0" u="none" strike="noStrike" cap="none">
                <a:solidFill>
                  <a:schemeClr val="lt1"/>
                </a:solidFill>
                <a:latin typeface="Cabin Medium"/>
                <a:ea typeface="Cabin Medium"/>
                <a:cs typeface="Cabin Medium"/>
                <a:sym typeface="Cabin Medium"/>
              </a:defRPr>
            </a:lvl1pPr>
            <a:lvl2pPr marL="914400" marR="0" lvl="1"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2pPr>
            <a:lvl3pPr marL="1371600" marR="0" lvl="2"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3pPr>
            <a:lvl4pPr marL="1828800" marR="0" lvl="3"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4pPr>
            <a:lvl5pPr marL="2286000" marR="0" lvl="4"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5pPr>
            <a:lvl6pPr marL="2743200" marR="0" lvl="5"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6pPr>
            <a:lvl7pPr marL="3200400" marR="0" lvl="6"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7pPr>
            <a:lvl8pPr marL="3657600" marR="0" lvl="7"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8pPr>
            <a:lvl9pPr marL="4114800" marR="0" lvl="8" indent="-317500" algn="ctr" rtl="0">
              <a:lnSpc>
                <a:spcPct val="100000"/>
              </a:lnSpc>
              <a:spcBef>
                <a:spcPts val="0"/>
              </a:spcBef>
              <a:spcAft>
                <a:spcPts val="0"/>
              </a:spcAft>
              <a:buClr>
                <a:schemeClr val="dk2"/>
              </a:buClr>
              <a:buSzPts val="2100"/>
              <a:buFont typeface="Cabin"/>
              <a:buNone/>
              <a:defRPr sz="2100" b="0" i="0" u="none" strike="noStrike" cap="none">
                <a:solidFill>
                  <a:schemeClr val="dk2"/>
                </a:solidFill>
                <a:latin typeface="Cabin"/>
                <a:ea typeface="Cabin"/>
                <a:cs typeface="Cabin"/>
                <a:sym typeface="Cabin"/>
              </a:defRPr>
            </a:lvl9pPr>
          </a:lstStyle>
          <a:p>
            <a:pPr marL="285750" indent="-285750" algn="l">
              <a:buFont typeface="Wingdings" panose="05000000000000000000" pitchFamily="2" charset="2"/>
              <a:buChar char="Ø"/>
            </a:pPr>
            <a:r>
              <a:rPr lang="en-GB" sz="1050" b="1" dirty="0">
                <a:solidFill>
                  <a:schemeClr val="accent6">
                    <a:lumMod val="75000"/>
                  </a:schemeClr>
                </a:solidFill>
              </a:rPr>
              <a:t>Purpose : </a:t>
            </a:r>
            <a:br>
              <a:rPr lang="en-GB" sz="1050" b="1" dirty="0">
                <a:solidFill>
                  <a:schemeClr val="accent6">
                    <a:lumMod val="75000"/>
                  </a:schemeClr>
                </a:solidFill>
              </a:rPr>
            </a:br>
            <a:r>
              <a:rPr lang="en-GB" sz="1050" b="1" dirty="0">
                <a:solidFill>
                  <a:schemeClr val="bg1"/>
                </a:solidFill>
              </a:rPr>
              <a:t>Understanding our customers’ characteristics</a:t>
            </a:r>
            <a:endParaRPr lang="en-GB" sz="1050" b="1" dirty="0">
              <a:solidFill>
                <a:schemeClr val="accent6">
                  <a:lumMod val="75000"/>
                </a:schemeClr>
              </a:solidFill>
            </a:endParaRPr>
          </a:p>
          <a:p>
            <a:pPr marL="285750" indent="-285750" algn="l">
              <a:buFont typeface="Wingdings" panose="05000000000000000000" pitchFamily="2" charset="2"/>
              <a:buChar char="Ø"/>
            </a:pPr>
            <a:endParaRPr lang="en-GB" sz="1050" b="1" dirty="0">
              <a:solidFill>
                <a:schemeClr val="accent6">
                  <a:lumMod val="75000"/>
                </a:schemeClr>
              </a:solidFill>
            </a:endParaRPr>
          </a:p>
          <a:p>
            <a:pPr marL="285750" indent="-285750" algn="l">
              <a:buFont typeface="Wingdings" panose="05000000000000000000" pitchFamily="2" charset="2"/>
              <a:buChar char="Ø"/>
            </a:pPr>
            <a:r>
              <a:rPr lang="en-GB" sz="1050" b="1" dirty="0">
                <a:solidFill>
                  <a:schemeClr val="accent6">
                    <a:lumMod val="75000"/>
                  </a:schemeClr>
                </a:solidFill>
              </a:rPr>
              <a:t>Example :</a:t>
            </a:r>
            <a:br>
              <a:rPr lang="en-GB" sz="1050" b="1" dirty="0">
                <a:solidFill>
                  <a:schemeClr val="accent6">
                    <a:lumMod val="75000"/>
                  </a:schemeClr>
                </a:solidFill>
              </a:rPr>
            </a:br>
            <a:r>
              <a:rPr lang="en-GB" sz="1050" b="1" dirty="0">
                <a:solidFill>
                  <a:schemeClr val="bg1"/>
                </a:solidFill>
              </a:rPr>
              <a:t>Royalty program</a:t>
            </a:r>
            <a:endParaRPr lang="en-GB" sz="1050" b="1" dirty="0">
              <a:solidFill>
                <a:schemeClr val="accent6">
                  <a:lumMod val="75000"/>
                </a:schemeClr>
              </a:solidFill>
            </a:endParaRPr>
          </a:p>
        </p:txBody>
      </p:sp>
    </p:spTree>
    <p:extLst>
      <p:ext uri="{BB962C8B-B14F-4D97-AF65-F5344CB8AC3E}">
        <p14:creationId xmlns:p14="http://schemas.microsoft.com/office/powerpoint/2010/main" val="108274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1"/>
          <p:cNvSpPr txBox="1">
            <a:spLocks noGrp="1"/>
          </p:cNvSpPr>
          <p:nvPr>
            <p:ph type="title"/>
          </p:nvPr>
        </p:nvSpPr>
        <p:spPr>
          <a:xfrm>
            <a:off x="2832750" y="2326750"/>
            <a:ext cx="34785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1030" name="Google Shape;1030;p61"/>
          <p:cNvPicPr preferRelativeResize="0"/>
          <p:nvPr/>
        </p:nvPicPr>
        <p:blipFill rotWithShape="1">
          <a:blip r:embed="rId3">
            <a:alphaModFix/>
          </a:blip>
          <a:srcRect l="51066" t="-626" b="79166"/>
          <a:stretch/>
        </p:blipFill>
        <p:spPr>
          <a:xfrm>
            <a:off x="4669475" y="-30675"/>
            <a:ext cx="4474519" cy="1103698"/>
          </a:xfrm>
          <a:prstGeom prst="rect">
            <a:avLst/>
          </a:prstGeom>
          <a:noFill/>
          <a:ln>
            <a:noFill/>
          </a:ln>
        </p:spPr>
      </p:pic>
    </p:spTree>
    <p:extLst>
      <p:ext uri="{BB962C8B-B14F-4D97-AF65-F5344CB8AC3E}">
        <p14:creationId xmlns:p14="http://schemas.microsoft.com/office/powerpoint/2010/main" val="359067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9" name="Google Shape;279;p42"/>
          <p:cNvPicPr preferRelativeResize="0"/>
          <p:nvPr/>
        </p:nvPicPr>
        <p:blipFill rotWithShape="1">
          <a:blip r:embed="rId3">
            <a:alphaModFix/>
          </a:blip>
          <a:srcRect r="77787" b="26313"/>
          <a:stretch/>
        </p:blipFill>
        <p:spPr>
          <a:xfrm>
            <a:off x="0" y="1"/>
            <a:ext cx="1347445" cy="2514600"/>
          </a:xfrm>
          <a:prstGeom prst="rect">
            <a:avLst/>
          </a:prstGeom>
          <a:noFill/>
          <a:ln>
            <a:noFill/>
          </a:ln>
        </p:spPr>
      </p:pic>
      <p:pic>
        <p:nvPicPr>
          <p:cNvPr id="280" name="Google Shape;280;p42"/>
          <p:cNvPicPr preferRelativeResize="0"/>
          <p:nvPr/>
        </p:nvPicPr>
        <p:blipFill rotWithShape="1">
          <a:blip r:embed="rId4">
            <a:alphaModFix/>
          </a:blip>
          <a:srcRect l="2135" t="-1600" r="48312" b="1600"/>
          <a:stretch/>
        </p:blipFill>
        <p:spPr>
          <a:xfrm flipH="1">
            <a:off x="0" y="0"/>
            <a:ext cx="3823155" cy="5143499"/>
          </a:xfrm>
          <a:prstGeom prst="rect">
            <a:avLst/>
          </a:prstGeom>
          <a:noFill/>
          <a:ln>
            <a:noFill/>
          </a:ln>
        </p:spPr>
      </p:pic>
      <p:pic>
        <p:nvPicPr>
          <p:cNvPr id="281" name="Google Shape;281;p42"/>
          <p:cNvPicPr preferRelativeResize="0"/>
          <p:nvPr/>
        </p:nvPicPr>
        <p:blipFill rotWithShape="1">
          <a:blip r:embed="rId5">
            <a:alphaModFix/>
          </a:blip>
          <a:srcRect r="77789" b="26324"/>
          <a:stretch/>
        </p:blipFill>
        <p:spPr>
          <a:xfrm>
            <a:off x="0" y="1"/>
            <a:ext cx="1196127" cy="2232212"/>
          </a:xfrm>
          <a:prstGeom prst="rect">
            <a:avLst/>
          </a:prstGeom>
          <a:noFill/>
          <a:ln>
            <a:noFill/>
          </a:ln>
        </p:spPr>
      </p:pic>
      <p:pic>
        <p:nvPicPr>
          <p:cNvPr id="282" name="Google Shape;282;p42"/>
          <p:cNvPicPr preferRelativeResize="0"/>
          <p:nvPr/>
        </p:nvPicPr>
        <p:blipFill rotWithShape="1">
          <a:blip r:embed="rId6">
            <a:alphaModFix/>
          </a:blip>
          <a:srcRect l="58520" r="-338" b="65612"/>
          <a:stretch/>
        </p:blipFill>
        <p:spPr>
          <a:xfrm>
            <a:off x="5" y="0"/>
            <a:ext cx="3899624" cy="1804123"/>
          </a:xfrm>
          <a:prstGeom prst="rect">
            <a:avLst/>
          </a:prstGeom>
          <a:noFill/>
          <a:ln>
            <a:noFill/>
          </a:ln>
        </p:spPr>
      </p:pic>
      <p:pic>
        <p:nvPicPr>
          <p:cNvPr id="283" name="Google Shape;283;p42"/>
          <p:cNvPicPr preferRelativeResize="0"/>
          <p:nvPr/>
        </p:nvPicPr>
        <p:blipFill rotWithShape="1">
          <a:blip r:embed="rId6">
            <a:alphaModFix/>
          </a:blip>
          <a:srcRect l="58520" t="74552" r="-338"/>
          <a:stretch/>
        </p:blipFill>
        <p:spPr>
          <a:xfrm>
            <a:off x="5320850" y="3834626"/>
            <a:ext cx="3823150" cy="1308875"/>
          </a:xfrm>
          <a:prstGeom prst="rect">
            <a:avLst/>
          </a:prstGeom>
          <a:noFill/>
          <a:ln>
            <a:noFill/>
          </a:ln>
        </p:spPr>
      </p:pic>
      <p:sp>
        <p:nvSpPr>
          <p:cNvPr id="2" name="Google Shape;307;p43">
            <a:extLst>
              <a:ext uri="{FF2B5EF4-FFF2-40B4-BE49-F238E27FC236}">
                <a16:creationId xmlns:a16="http://schemas.microsoft.com/office/drawing/2014/main" id="{6183C4BB-BC8A-1718-9A78-ADABF0477167}"/>
              </a:ext>
            </a:extLst>
          </p:cNvPr>
          <p:cNvSpPr txBox="1"/>
          <p:nvPr/>
        </p:nvSpPr>
        <p:spPr>
          <a:xfrm>
            <a:off x="5347868" y="1513165"/>
            <a:ext cx="2440422"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accent1">
                    <a:lumMod val="50000"/>
                  </a:schemeClr>
                </a:solidFill>
                <a:latin typeface="Lora"/>
                <a:ea typeface="Lora"/>
                <a:cs typeface="Lora"/>
                <a:sym typeface="Lora"/>
              </a:rPr>
              <a:t>Infrastructure Investments</a:t>
            </a:r>
          </a:p>
          <a:p>
            <a:pPr marL="0" lvl="0" indent="0" algn="ctr" rtl="0">
              <a:spcBef>
                <a:spcPts val="0"/>
              </a:spcBef>
              <a:spcAft>
                <a:spcPts val="0"/>
              </a:spcAft>
              <a:buNone/>
            </a:pPr>
            <a:endParaRPr lang="en-GB" sz="1600" b="1" dirty="0">
              <a:solidFill>
                <a:schemeClr val="accent1">
                  <a:lumMod val="50000"/>
                </a:schemeClr>
              </a:solidFill>
              <a:latin typeface="Lora"/>
              <a:ea typeface="Lora"/>
              <a:cs typeface="Lora"/>
              <a:sym typeface="Lora"/>
            </a:endParaRPr>
          </a:p>
        </p:txBody>
      </p:sp>
      <p:sp>
        <p:nvSpPr>
          <p:cNvPr id="5" name="Google Shape;310;p43">
            <a:extLst>
              <a:ext uri="{FF2B5EF4-FFF2-40B4-BE49-F238E27FC236}">
                <a16:creationId xmlns:a16="http://schemas.microsoft.com/office/drawing/2014/main" id="{363FE09D-E9F4-9696-DACA-B1C086C03CC5}"/>
              </a:ext>
            </a:extLst>
          </p:cNvPr>
          <p:cNvSpPr txBox="1"/>
          <p:nvPr/>
        </p:nvSpPr>
        <p:spPr>
          <a:xfrm>
            <a:off x="3351790" y="1995164"/>
            <a:ext cx="3992156" cy="537900"/>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Over 200 miles </a:t>
            </a:r>
            <a:br>
              <a:rPr lang="en-GB" b="1" dirty="0">
                <a:solidFill>
                  <a:schemeClr val="accent6">
                    <a:lumMod val="75000"/>
                  </a:schemeClr>
                </a:solidFill>
                <a:latin typeface="Cabin Medium"/>
                <a:ea typeface="Cabin Medium"/>
                <a:cs typeface="Cabin Medium"/>
                <a:sym typeface="Cabin Medium"/>
              </a:rPr>
            </a:br>
            <a:r>
              <a:rPr lang="en-GB" b="1" dirty="0">
                <a:solidFill>
                  <a:schemeClr val="accent6">
                    <a:lumMod val="75000"/>
                  </a:schemeClr>
                </a:solidFill>
                <a:latin typeface="Cabin Medium"/>
                <a:ea typeface="Cabin Medium"/>
                <a:cs typeface="Cabin Medium"/>
                <a:sym typeface="Cabin Medium"/>
              </a:rPr>
              <a:t>of varied bike lanes</a:t>
            </a:r>
            <a:endParaRPr lang="en-GB" dirty="0">
              <a:solidFill>
                <a:schemeClr val="lt1"/>
              </a:solidFill>
              <a:latin typeface="Cabin Medium"/>
              <a:ea typeface="Cabin Medium"/>
              <a:cs typeface="Cabin Medium"/>
              <a:sym typeface="Cabin Medium"/>
            </a:endParaRPr>
          </a:p>
        </p:txBody>
      </p:sp>
      <p:sp>
        <p:nvSpPr>
          <p:cNvPr id="6" name="Google Shape;307;p43">
            <a:extLst>
              <a:ext uri="{FF2B5EF4-FFF2-40B4-BE49-F238E27FC236}">
                <a16:creationId xmlns:a16="http://schemas.microsoft.com/office/drawing/2014/main" id="{E1DEA0AA-4ABF-206C-2B3C-9FAB4630F062}"/>
              </a:ext>
            </a:extLst>
          </p:cNvPr>
          <p:cNvSpPr txBox="1"/>
          <p:nvPr/>
        </p:nvSpPr>
        <p:spPr>
          <a:xfrm>
            <a:off x="5347868" y="3288335"/>
            <a:ext cx="2440422" cy="3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dirty="0">
                <a:solidFill>
                  <a:schemeClr val="accent1">
                    <a:lumMod val="50000"/>
                  </a:schemeClr>
                </a:solidFill>
                <a:latin typeface="Lora"/>
                <a:ea typeface="Lora"/>
                <a:cs typeface="Lora"/>
                <a:sym typeface="Lora"/>
              </a:rPr>
              <a:t>Supportive Amenities</a:t>
            </a:r>
            <a:endParaRPr lang="en" sz="1600" b="1" dirty="0">
              <a:solidFill>
                <a:schemeClr val="accent1">
                  <a:lumMod val="50000"/>
                </a:schemeClr>
              </a:solidFill>
              <a:latin typeface="Lora"/>
              <a:ea typeface="Lora"/>
              <a:cs typeface="Lora"/>
              <a:sym typeface="Lora"/>
            </a:endParaRPr>
          </a:p>
        </p:txBody>
      </p:sp>
      <p:sp>
        <p:nvSpPr>
          <p:cNvPr id="7" name="Google Shape;310;p43">
            <a:extLst>
              <a:ext uri="{FF2B5EF4-FFF2-40B4-BE49-F238E27FC236}">
                <a16:creationId xmlns:a16="http://schemas.microsoft.com/office/drawing/2014/main" id="{5047E4C4-CC54-8D50-3E4D-725F9052026F}"/>
              </a:ext>
            </a:extLst>
          </p:cNvPr>
          <p:cNvSpPr txBox="1"/>
          <p:nvPr/>
        </p:nvSpPr>
        <p:spPr>
          <a:xfrm>
            <a:off x="4572001" y="3776488"/>
            <a:ext cx="3992156" cy="5379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More than 13,000 bike</a:t>
            </a:r>
            <a:r>
              <a:rPr lang="en-GB" dirty="0">
                <a:solidFill>
                  <a:schemeClr val="lt1"/>
                </a:solidFill>
                <a:latin typeface="Cabin Medium"/>
                <a:ea typeface="Cabin Medium"/>
                <a:cs typeface="Cabin Medium"/>
                <a:sym typeface="Cabin Medium"/>
              </a:rPr>
              <a:t> racks available.</a:t>
            </a:r>
          </a:p>
          <a:p>
            <a:pPr marL="285750" lvl="0" indent="-285750" rtl="0">
              <a:spcBef>
                <a:spcPts val="0"/>
              </a:spcBef>
              <a:spcAft>
                <a:spcPts val="0"/>
              </a:spcAft>
              <a:buFont typeface="Wingdings" panose="05000000000000000000" pitchFamily="2" charset="2"/>
              <a:buChar char="Ø"/>
            </a:pPr>
            <a:r>
              <a:rPr lang="en-GB" b="1" dirty="0">
                <a:solidFill>
                  <a:schemeClr val="lt1"/>
                </a:solidFill>
                <a:latin typeface="Cabin Medium"/>
                <a:ea typeface="Cabin Medium"/>
                <a:cs typeface="Cabin Medium"/>
                <a:sym typeface="Cabin Medium"/>
              </a:rPr>
              <a:t>High-capacity bike parking</a:t>
            </a:r>
            <a:r>
              <a:rPr lang="en-GB" dirty="0">
                <a:solidFill>
                  <a:schemeClr val="lt1"/>
                </a:solidFill>
                <a:latin typeface="Cabin Medium"/>
                <a:ea typeface="Cabin Medium"/>
                <a:cs typeface="Cabin Medium"/>
                <a:sym typeface="Cabin Medium"/>
              </a:rPr>
              <a:t> at multiple CTA rail stations.</a:t>
            </a:r>
          </a:p>
        </p:txBody>
      </p:sp>
      <p:cxnSp>
        <p:nvCxnSpPr>
          <p:cNvPr id="9" name="Straight Connector 8">
            <a:extLst>
              <a:ext uri="{FF2B5EF4-FFF2-40B4-BE49-F238E27FC236}">
                <a16:creationId xmlns:a16="http://schemas.microsoft.com/office/drawing/2014/main" id="{788D317C-9F9D-6FC6-EC02-2B3E84800479}"/>
              </a:ext>
            </a:extLst>
          </p:cNvPr>
          <p:cNvCxnSpPr>
            <a:cxnSpLocks/>
          </p:cNvCxnSpPr>
          <p:nvPr/>
        </p:nvCxnSpPr>
        <p:spPr>
          <a:xfrm>
            <a:off x="5288126" y="3288335"/>
            <a:ext cx="3041479" cy="0"/>
          </a:xfrm>
          <a:prstGeom prst="line">
            <a:avLst/>
          </a:prstGeom>
        </p:spPr>
        <p:style>
          <a:lnRef idx="1">
            <a:schemeClr val="accent6"/>
          </a:lnRef>
          <a:fillRef idx="0">
            <a:schemeClr val="accent6"/>
          </a:fillRef>
          <a:effectRef idx="0">
            <a:schemeClr val="accent6"/>
          </a:effectRef>
          <a:fontRef idx="minor">
            <a:schemeClr val="tx1"/>
          </a:fontRef>
        </p:style>
      </p:cxnSp>
      <p:sp>
        <p:nvSpPr>
          <p:cNvPr id="3" name="Google Shape;310;p43">
            <a:extLst>
              <a:ext uri="{FF2B5EF4-FFF2-40B4-BE49-F238E27FC236}">
                <a16:creationId xmlns:a16="http://schemas.microsoft.com/office/drawing/2014/main" id="{08C25F95-E828-D4AE-278F-697D3CED7C0D}"/>
              </a:ext>
            </a:extLst>
          </p:cNvPr>
          <p:cNvSpPr txBox="1"/>
          <p:nvPr/>
        </p:nvSpPr>
        <p:spPr>
          <a:xfrm>
            <a:off x="5642271" y="1957752"/>
            <a:ext cx="3992156" cy="537900"/>
          </a:xfrm>
          <a:prstGeom prst="rect">
            <a:avLst/>
          </a:prstGeom>
          <a:noFill/>
          <a:ln>
            <a:noFill/>
          </a:ln>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Extensive </a:t>
            </a:r>
            <a:br>
              <a:rPr lang="en-GB" b="1" dirty="0">
                <a:solidFill>
                  <a:schemeClr val="accent6">
                    <a:lumMod val="75000"/>
                  </a:schemeClr>
                </a:solidFill>
                <a:latin typeface="Cabin Medium"/>
                <a:ea typeface="Cabin Medium"/>
                <a:cs typeface="Cabin Medium"/>
                <a:sym typeface="Cabin Medium"/>
              </a:rPr>
            </a:br>
            <a:r>
              <a:rPr lang="en-GB" b="1" dirty="0">
                <a:solidFill>
                  <a:schemeClr val="accent6">
                    <a:lumMod val="75000"/>
                  </a:schemeClr>
                </a:solidFill>
                <a:latin typeface="Cabin Medium"/>
                <a:ea typeface="Cabin Medium"/>
                <a:cs typeface="Cabin Medium"/>
                <a:sym typeface="Cabin Medium"/>
              </a:rPr>
              <a:t>off-street paths:</a:t>
            </a:r>
            <a:endParaRPr lang="en-GB" dirty="0">
              <a:solidFill>
                <a:schemeClr val="lt1"/>
              </a:solidFill>
              <a:latin typeface="Cabin Medium"/>
              <a:ea typeface="Cabin Medium"/>
              <a:cs typeface="Cabin Medium"/>
              <a:sym typeface="Cabin Medium"/>
            </a:endParaRPr>
          </a:p>
        </p:txBody>
      </p:sp>
      <p:sp>
        <p:nvSpPr>
          <p:cNvPr id="4" name="Google Shape;310;p43">
            <a:extLst>
              <a:ext uri="{FF2B5EF4-FFF2-40B4-BE49-F238E27FC236}">
                <a16:creationId xmlns:a16="http://schemas.microsoft.com/office/drawing/2014/main" id="{BC5F4FDF-C852-C8F2-C9AA-FCD617E9DE91}"/>
              </a:ext>
            </a:extLst>
          </p:cNvPr>
          <p:cNvSpPr txBox="1"/>
          <p:nvPr/>
        </p:nvSpPr>
        <p:spPr>
          <a:xfrm>
            <a:off x="4611473" y="2437514"/>
            <a:ext cx="2038057" cy="5379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
            </a:pPr>
            <a:r>
              <a:rPr lang="en-GB" dirty="0">
                <a:solidFill>
                  <a:schemeClr val="lt1"/>
                </a:solidFill>
                <a:latin typeface="Cabin Medium"/>
                <a:ea typeface="Cabin Medium"/>
                <a:cs typeface="Cabin Medium"/>
                <a:sym typeface="Cabin Medium"/>
              </a:rPr>
              <a:t>On-street protected</a:t>
            </a:r>
          </a:p>
          <a:p>
            <a:pPr marL="285750" lvl="0" indent="-285750" rtl="0">
              <a:spcBef>
                <a:spcPts val="0"/>
              </a:spcBef>
              <a:spcAft>
                <a:spcPts val="0"/>
              </a:spcAft>
              <a:buFont typeface="Wingdings" panose="05000000000000000000" pitchFamily="2" charset="2"/>
              <a:buChar char="§"/>
            </a:pPr>
            <a:r>
              <a:rPr lang="en-GB" dirty="0">
                <a:solidFill>
                  <a:schemeClr val="lt1"/>
                </a:solidFill>
                <a:latin typeface="Cabin Medium"/>
                <a:ea typeface="Cabin Medium"/>
                <a:cs typeface="Cabin Medium"/>
                <a:sym typeface="Cabin Medium"/>
              </a:rPr>
              <a:t>Buffered</a:t>
            </a:r>
          </a:p>
          <a:p>
            <a:pPr marL="285750" lvl="0" indent="-285750" rtl="0">
              <a:spcBef>
                <a:spcPts val="0"/>
              </a:spcBef>
              <a:spcAft>
                <a:spcPts val="0"/>
              </a:spcAft>
              <a:buFont typeface="Wingdings" panose="05000000000000000000" pitchFamily="2" charset="2"/>
              <a:buChar char="§"/>
            </a:pPr>
            <a:r>
              <a:rPr lang="en-GB" dirty="0">
                <a:solidFill>
                  <a:schemeClr val="lt1"/>
                </a:solidFill>
                <a:latin typeface="Cabin Medium"/>
                <a:ea typeface="Cabin Medium"/>
                <a:cs typeface="Cabin Medium"/>
                <a:sym typeface="Cabin Medium"/>
              </a:rPr>
              <a:t>Shared lanes</a:t>
            </a:r>
          </a:p>
        </p:txBody>
      </p:sp>
      <p:sp>
        <p:nvSpPr>
          <p:cNvPr id="8" name="Google Shape;310;p43">
            <a:extLst>
              <a:ext uri="{FF2B5EF4-FFF2-40B4-BE49-F238E27FC236}">
                <a16:creationId xmlns:a16="http://schemas.microsoft.com/office/drawing/2014/main" id="{0AE15564-15E0-BB0D-1CE5-9469D3177FD6}"/>
              </a:ext>
            </a:extLst>
          </p:cNvPr>
          <p:cNvSpPr txBox="1"/>
          <p:nvPr/>
        </p:nvSpPr>
        <p:spPr>
          <a:xfrm>
            <a:off x="6808865" y="2495652"/>
            <a:ext cx="2216885" cy="53790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
            </a:pPr>
            <a:r>
              <a:rPr lang="en-GB" dirty="0">
                <a:solidFill>
                  <a:schemeClr val="lt1"/>
                </a:solidFill>
                <a:latin typeface="Cabin Medium"/>
                <a:ea typeface="Cabin Medium"/>
                <a:cs typeface="Cabin Medium"/>
                <a:sym typeface="Cabin Medium"/>
              </a:rPr>
              <a:t>Notable example: 18.5-mile Lakefront Trail</a:t>
            </a:r>
          </a:p>
        </p:txBody>
      </p:sp>
      <p:sp>
        <p:nvSpPr>
          <p:cNvPr id="10" name="Google Shape;277;p42">
            <a:extLst>
              <a:ext uri="{FF2B5EF4-FFF2-40B4-BE49-F238E27FC236}">
                <a16:creationId xmlns:a16="http://schemas.microsoft.com/office/drawing/2014/main" id="{AF14FA72-8352-AD07-6D67-91356237DF62}"/>
              </a:ext>
            </a:extLst>
          </p:cNvPr>
          <p:cNvSpPr txBox="1">
            <a:spLocks/>
          </p:cNvSpPr>
          <p:nvPr/>
        </p:nvSpPr>
        <p:spPr>
          <a:xfrm>
            <a:off x="4653452" y="486261"/>
            <a:ext cx="3992157" cy="8316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GB" sz="2000" dirty="0"/>
              <a:t>Chicago: </a:t>
            </a:r>
            <a:br>
              <a:rPr lang="en-GB" sz="2400" dirty="0"/>
            </a:br>
            <a:r>
              <a:rPr lang="en-GB" sz="2000" dirty="0"/>
              <a:t>A Premier Bike-Friendly City</a:t>
            </a:r>
          </a:p>
        </p:txBody>
      </p:sp>
    </p:spTree>
    <p:extLst>
      <p:ext uri="{BB962C8B-B14F-4D97-AF65-F5344CB8AC3E}">
        <p14:creationId xmlns:p14="http://schemas.microsoft.com/office/powerpoint/2010/main" val="15680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66" name="Google Shape;466;p49"/>
          <p:cNvSpPr txBox="1">
            <a:spLocks noGrp="1"/>
          </p:cNvSpPr>
          <p:nvPr>
            <p:ph type="title"/>
          </p:nvPr>
        </p:nvSpPr>
        <p:spPr>
          <a:xfrm>
            <a:off x="1686450" y="542525"/>
            <a:ext cx="57741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u="sng" dirty="0" err="1"/>
              <a:t>Cyclistic</a:t>
            </a:r>
            <a:br>
              <a:rPr lang="en-GB" sz="2000" dirty="0"/>
            </a:br>
            <a:r>
              <a:rPr lang="en-GB" sz="2000" dirty="0"/>
              <a:t>Revolutionizing Urban Mobility in Chicago</a:t>
            </a:r>
          </a:p>
        </p:txBody>
      </p:sp>
      <p:sp>
        <p:nvSpPr>
          <p:cNvPr id="485" name="Google Shape;485;p49"/>
          <p:cNvSpPr txBox="1">
            <a:spLocks noGrp="1"/>
          </p:cNvSpPr>
          <p:nvPr>
            <p:ph type="title" idx="4294967295"/>
          </p:nvPr>
        </p:nvSpPr>
        <p:spPr>
          <a:xfrm>
            <a:off x="4821965" y="3997864"/>
            <a:ext cx="255371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Innovative Technology and Flexible Plans</a:t>
            </a:r>
          </a:p>
        </p:txBody>
      </p:sp>
      <p:sp>
        <p:nvSpPr>
          <p:cNvPr id="488" name="Google Shape;488;p49"/>
          <p:cNvSpPr txBox="1">
            <a:spLocks noGrp="1"/>
          </p:cNvSpPr>
          <p:nvPr>
            <p:ph type="title" idx="4294967295"/>
          </p:nvPr>
        </p:nvSpPr>
        <p:spPr>
          <a:xfrm>
            <a:off x="4814998" y="4431025"/>
            <a:ext cx="213673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A Forward-Thinking Urban Initiative</a:t>
            </a:r>
          </a:p>
        </p:txBody>
      </p:sp>
      <p:sp>
        <p:nvSpPr>
          <p:cNvPr id="492" name="Google Shape;492;p49"/>
          <p:cNvSpPr txBox="1">
            <a:spLocks noGrp="1"/>
          </p:cNvSpPr>
          <p:nvPr>
            <p:ph type="title" idx="4294967295"/>
          </p:nvPr>
        </p:nvSpPr>
        <p:spPr>
          <a:xfrm>
            <a:off x="2390337" y="3992872"/>
            <a:ext cx="1931700" cy="3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t>Focusing on Diverse Consumer Needs</a:t>
            </a:r>
          </a:p>
        </p:txBody>
      </p:sp>
      <p:pic>
        <p:nvPicPr>
          <p:cNvPr id="3" name="Picture 2">
            <a:extLst>
              <a:ext uri="{FF2B5EF4-FFF2-40B4-BE49-F238E27FC236}">
                <a16:creationId xmlns:a16="http://schemas.microsoft.com/office/drawing/2014/main" id="{8552DB2B-6D2D-8CFA-ADD5-45A3C89260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56" b="94667" l="5778" r="95556">
                        <a14:foregroundMark x1="12889" y1="47111" x2="51111" y2="19556"/>
                        <a14:foregroundMark x1="12889" y1="32889" x2="37333" y2="16444"/>
                        <a14:foregroundMark x1="37333" y1="16444" x2="40889" y2="16444"/>
                        <a14:foregroundMark x1="61333" y1="12889" x2="82222" y2="42667"/>
                        <a14:foregroundMark x1="16889" y1="48000" x2="14667" y2="68000"/>
                        <a14:foregroundMark x1="10222" y1="37778" x2="5778" y2="64444"/>
                        <a14:foregroundMark x1="5778" y1="64444" x2="9778" y2="66667"/>
                        <a14:foregroundMark x1="36889" y1="41778" x2="50667" y2="61333"/>
                        <a14:foregroundMark x1="50667" y1="61333" x2="74667" y2="75111"/>
                        <a14:foregroundMark x1="74667" y1="75111" x2="77333" y2="41333"/>
                        <a14:foregroundMark x1="77333" y1="41333" x2="50222" y2="11111"/>
                        <a14:foregroundMark x1="50222" y1="11111" x2="58222" y2="9778"/>
                        <a14:foregroundMark x1="32444" y1="15556" x2="56000" y2="9333"/>
                        <a14:foregroundMark x1="56000" y1="9333" x2="72000" y2="26667"/>
                        <a14:foregroundMark x1="72000" y1="26667" x2="80000" y2="64889"/>
                        <a14:foregroundMark x1="80000" y1="64889" x2="47556" y2="86222"/>
                        <a14:foregroundMark x1="47556" y1="86222" x2="78667" y2="80889"/>
                        <a14:foregroundMark x1="78667" y1="80889" x2="91556" y2="44444"/>
                        <a14:foregroundMark x1="91556" y1="44444" x2="87111" y2="28444"/>
                        <a14:foregroundMark x1="42222" y1="5778" x2="53333" y2="3556"/>
                        <a14:foregroundMark x1="85333" y1="42667" x2="95556" y2="48444"/>
                        <a14:foregroundMark x1="53333" y1="88889" x2="49778" y2="94667"/>
                        <a14:foregroundMark x1="50222" y1="56000" x2="48444" y2="25778"/>
                        <a14:foregroundMark x1="38667" y1="36444" x2="55556" y2="44000"/>
                        <a14:foregroundMark x1="38667" y1="29778" x2="58667" y2="30222"/>
                        <a14:foregroundMark x1="50667" y1="29333" x2="69333" y2="46222"/>
                        <a14:foregroundMark x1="21333" y1="48444" x2="48000" y2="67556"/>
                        <a14:foregroundMark x1="38222" y1="38667" x2="24444" y2="77333"/>
                        <a14:foregroundMark x1="19556" y1="62222" x2="56444" y2="52889"/>
                        <a14:foregroundMark x1="42222" y1="59111" x2="36444" y2="51556"/>
                        <a14:foregroundMark x1="58667" y1="59556" x2="77333" y2="60000"/>
                        <a14:foregroundMark x1="58222" y1="63111" x2="77333" y2="54667"/>
                        <a14:foregroundMark x1="67556" y1="46222" x2="45778" y2="66667"/>
                        <a14:foregroundMark x1="61778" y1="47111" x2="66667" y2="60889"/>
                        <a14:foregroundMark x1="23111" y1="56889" x2="48444"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1527692" y="1706017"/>
            <a:ext cx="1563542" cy="156354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92;p49">
            <a:extLst>
              <a:ext uri="{FF2B5EF4-FFF2-40B4-BE49-F238E27FC236}">
                <a16:creationId xmlns:a16="http://schemas.microsoft.com/office/drawing/2014/main" id="{F40BBFD7-A2C9-AACF-6D1D-B2D3CDFB4E34}"/>
              </a:ext>
            </a:extLst>
          </p:cNvPr>
          <p:cNvSpPr txBox="1">
            <a:spLocks/>
          </p:cNvSpPr>
          <p:nvPr/>
        </p:nvSpPr>
        <p:spPr>
          <a:xfrm>
            <a:off x="2390337" y="4431025"/>
            <a:ext cx="1931700"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GB" sz="1200" dirty="0"/>
              <a:t>Strategic Marketing for Sustainable Growth</a:t>
            </a:r>
          </a:p>
        </p:txBody>
      </p:sp>
      <p:cxnSp>
        <p:nvCxnSpPr>
          <p:cNvPr id="6" name="Straight Connector 5">
            <a:extLst>
              <a:ext uri="{FF2B5EF4-FFF2-40B4-BE49-F238E27FC236}">
                <a16:creationId xmlns:a16="http://schemas.microsoft.com/office/drawing/2014/main" id="{7BE3C949-0386-65B6-47BA-BAF830A5F9A6}"/>
              </a:ext>
            </a:extLst>
          </p:cNvPr>
          <p:cNvCxnSpPr>
            <a:cxnSpLocks/>
          </p:cNvCxnSpPr>
          <p:nvPr/>
        </p:nvCxnSpPr>
        <p:spPr>
          <a:xfrm>
            <a:off x="1527692" y="4494714"/>
            <a:ext cx="304147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36C15008-27F3-BDBE-350C-E9CDBCFCD396}"/>
              </a:ext>
            </a:extLst>
          </p:cNvPr>
          <p:cNvCxnSpPr>
            <a:cxnSpLocks/>
          </p:cNvCxnSpPr>
          <p:nvPr/>
        </p:nvCxnSpPr>
        <p:spPr>
          <a:xfrm>
            <a:off x="4569171" y="4494714"/>
            <a:ext cx="304147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 name="Straight Connector 1">
            <a:extLst>
              <a:ext uri="{FF2B5EF4-FFF2-40B4-BE49-F238E27FC236}">
                <a16:creationId xmlns:a16="http://schemas.microsoft.com/office/drawing/2014/main" id="{E495940B-E517-6027-0B19-F843E4B47948}"/>
              </a:ext>
            </a:extLst>
          </p:cNvPr>
          <p:cNvCxnSpPr>
            <a:cxnSpLocks/>
          </p:cNvCxnSpPr>
          <p:nvPr/>
        </p:nvCxnSpPr>
        <p:spPr>
          <a:xfrm>
            <a:off x="4561855" y="4162822"/>
            <a:ext cx="0" cy="701171"/>
          </a:xfrm>
          <a:prstGeom prst="line">
            <a:avLst/>
          </a:prstGeom>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6FF59115-D6D8-4F04-05F5-E0BA6969D4A0}"/>
              </a:ext>
            </a:extLst>
          </p:cNvPr>
          <p:cNvSpPr txBox="1"/>
          <p:nvPr/>
        </p:nvSpPr>
        <p:spPr>
          <a:xfrm>
            <a:off x="1527693" y="3406524"/>
            <a:ext cx="1563541" cy="307777"/>
          </a:xfrm>
          <a:prstGeom prst="rect">
            <a:avLst/>
          </a:prstGeom>
          <a:solidFill>
            <a:srgbClr val="3F95A4"/>
          </a:solidFill>
        </p:spPr>
        <p:txBody>
          <a:bodyPr wrap="square">
            <a:spAutoFit/>
          </a:bodyPr>
          <a:lstStyle/>
          <a:p>
            <a:pPr marL="0" lvl="0" indent="0" algn="ctr" rtl="0">
              <a:spcBef>
                <a:spcPts val="0"/>
              </a:spcBef>
              <a:spcAft>
                <a:spcPts val="0"/>
              </a:spcAft>
              <a:buNone/>
            </a:pPr>
            <a:r>
              <a:rPr lang="en-GB" sz="1400" b="1" dirty="0" err="1">
                <a:solidFill>
                  <a:srgbClr val="E6F56E"/>
                </a:solidFill>
                <a:latin typeface="Lora"/>
                <a:ea typeface="Lora"/>
                <a:cs typeface="Lora"/>
                <a:sym typeface="Lora"/>
              </a:rPr>
              <a:t>Cyclistic</a:t>
            </a:r>
            <a:endParaRPr lang="en-GB" sz="1400" b="1" dirty="0">
              <a:solidFill>
                <a:srgbClr val="E6F56E"/>
              </a:solidFill>
              <a:latin typeface="Lora"/>
              <a:ea typeface="Lora"/>
              <a:cs typeface="Lora"/>
              <a:sym typeface="Lora"/>
            </a:endParaRPr>
          </a:p>
        </p:txBody>
      </p:sp>
      <p:sp>
        <p:nvSpPr>
          <p:cNvPr id="18" name="Google Shape;492;p49">
            <a:extLst>
              <a:ext uri="{FF2B5EF4-FFF2-40B4-BE49-F238E27FC236}">
                <a16:creationId xmlns:a16="http://schemas.microsoft.com/office/drawing/2014/main" id="{C9E48922-BA98-BC6F-7149-C4434040E33A}"/>
              </a:ext>
            </a:extLst>
          </p:cNvPr>
          <p:cNvSpPr txBox="1">
            <a:spLocks/>
          </p:cNvSpPr>
          <p:nvPr/>
        </p:nvSpPr>
        <p:spPr>
          <a:xfrm>
            <a:off x="3463763" y="1789863"/>
            <a:ext cx="3487969"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solidFill>
                  <a:schemeClr val="accent2">
                    <a:lumMod val="50000"/>
                  </a:schemeClr>
                </a:solidFill>
              </a:rPr>
              <a:t>Introduction to </a:t>
            </a:r>
            <a:r>
              <a:rPr lang="en-GB" sz="2000" dirty="0" err="1">
                <a:solidFill>
                  <a:schemeClr val="accent2">
                    <a:lumMod val="50000"/>
                  </a:schemeClr>
                </a:solidFill>
              </a:rPr>
              <a:t>Cyclistic</a:t>
            </a:r>
            <a:endParaRPr lang="en-GB" sz="2000" dirty="0">
              <a:solidFill>
                <a:schemeClr val="accent2">
                  <a:lumMod val="50000"/>
                </a:schemeClr>
              </a:solidFill>
            </a:endParaRPr>
          </a:p>
        </p:txBody>
      </p:sp>
      <p:sp>
        <p:nvSpPr>
          <p:cNvPr id="23" name="Google Shape;310;p43">
            <a:extLst>
              <a:ext uri="{FF2B5EF4-FFF2-40B4-BE49-F238E27FC236}">
                <a16:creationId xmlns:a16="http://schemas.microsoft.com/office/drawing/2014/main" id="{50249AD1-36A1-F6FE-C004-8D2E66C0819B}"/>
              </a:ext>
            </a:extLst>
          </p:cNvPr>
          <p:cNvSpPr txBox="1"/>
          <p:nvPr/>
        </p:nvSpPr>
        <p:spPr>
          <a:xfrm>
            <a:off x="3463762" y="2250170"/>
            <a:ext cx="5126987" cy="1471483"/>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Founded</a:t>
            </a:r>
            <a:r>
              <a:rPr lang="en-GB" dirty="0">
                <a:solidFill>
                  <a:schemeClr val="lt1"/>
                </a:solidFill>
                <a:latin typeface="Cabin Medium"/>
                <a:ea typeface="Cabin Medium"/>
                <a:cs typeface="Cabin Medium"/>
                <a:sym typeface="Cabin Medium"/>
              </a:rPr>
              <a:t>: 2016</a:t>
            </a:r>
          </a:p>
          <a:p>
            <a:pPr marL="285750" lvl="0" indent="-285750"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Mission</a:t>
            </a:r>
            <a:r>
              <a:rPr lang="en-GB" dirty="0">
                <a:solidFill>
                  <a:schemeClr val="lt1"/>
                </a:solidFill>
                <a:latin typeface="Cabin Medium"/>
                <a:ea typeface="Cabin Medium"/>
                <a:cs typeface="Cabin Medium"/>
                <a:sym typeface="Cabin Medium"/>
              </a:rPr>
              <a:t>: Transform urban transportation in Chicago with an eco-friendly bike-share program.</a:t>
            </a:r>
          </a:p>
          <a:p>
            <a:pPr marL="285750" lvl="0" indent="-285750" rtl="0">
              <a:spcBef>
                <a:spcPts val="0"/>
              </a:spcBef>
              <a:spcAft>
                <a:spcPts val="0"/>
              </a:spcAft>
              <a:buFont typeface="Wingdings" panose="05000000000000000000" pitchFamily="2" charset="2"/>
              <a:buChar char="Ø"/>
            </a:pPr>
            <a:r>
              <a:rPr lang="en-GB" b="1" dirty="0">
                <a:solidFill>
                  <a:schemeClr val="accent6">
                    <a:lumMod val="75000"/>
                  </a:schemeClr>
                </a:solidFill>
                <a:latin typeface="Cabin Medium"/>
                <a:ea typeface="Cabin Medium"/>
                <a:cs typeface="Cabin Medium"/>
                <a:sym typeface="Cabin Medium"/>
              </a:rPr>
              <a:t>Growth</a:t>
            </a:r>
            <a:r>
              <a:rPr lang="en-GB" dirty="0">
                <a:solidFill>
                  <a:schemeClr val="lt1"/>
                </a:solidFill>
                <a:latin typeface="Cabin Medium"/>
                <a:ea typeface="Cabin Medium"/>
                <a:cs typeface="Cabin Medium"/>
                <a:sym typeface="Cabin Medium"/>
              </a:rPr>
              <a:t>: Expanded to over 5,800 bicycles and 692 docking stations.</a:t>
            </a:r>
          </a:p>
        </p:txBody>
      </p:sp>
    </p:spTree>
    <p:extLst>
      <p:ext uri="{BB962C8B-B14F-4D97-AF65-F5344CB8AC3E}">
        <p14:creationId xmlns:p14="http://schemas.microsoft.com/office/powerpoint/2010/main" val="277712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66" name="Google Shape;466;p49"/>
          <p:cNvSpPr txBox="1">
            <a:spLocks noGrp="1"/>
          </p:cNvSpPr>
          <p:nvPr>
            <p:ph type="title"/>
          </p:nvPr>
        </p:nvSpPr>
        <p:spPr>
          <a:xfrm>
            <a:off x="1686450" y="542525"/>
            <a:ext cx="57741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u="sng" dirty="0" err="1"/>
              <a:t>Cyclistic</a:t>
            </a:r>
            <a:br>
              <a:rPr lang="en-GB" sz="2000" dirty="0"/>
            </a:br>
            <a:r>
              <a:rPr lang="en-GB" sz="2000" dirty="0"/>
              <a:t>Revolutionizing Urban Mobility in Chicago</a:t>
            </a:r>
          </a:p>
        </p:txBody>
      </p:sp>
      <p:sp>
        <p:nvSpPr>
          <p:cNvPr id="485" name="Google Shape;485;p49"/>
          <p:cNvSpPr txBox="1">
            <a:spLocks noGrp="1"/>
          </p:cNvSpPr>
          <p:nvPr>
            <p:ph type="title" idx="4294967295"/>
          </p:nvPr>
        </p:nvSpPr>
        <p:spPr>
          <a:xfrm>
            <a:off x="6282925" y="1631143"/>
            <a:ext cx="255371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accent2">
                    <a:lumMod val="50000"/>
                  </a:schemeClr>
                </a:solidFill>
              </a:rPr>
              <a:t>Innovative Technology and Flexible Plans</a:t>
            </a:r>
          </a:p>
        </p:txBody>
      </p:sp>
      <p:sp>
        <p:nvSpPr>
          <p:cNvPr id="488" name="Google Shape;488;p49"/>
          <p:cNvSpPr txBox="1">
            <a:spLocks noGrp="1"/>
          </p:cNvSpPr>
          <p:nvPr>
            <p:ph type="title" idx="4294967295"/>
          </p:nvPr>
        </p:nvSpPr>
        <p:spPr>
          <a:xfrm>
            <a:off x="6282925" y="4146698"/>
            <a:ext cx="213673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A Forward-Thinking Urban Initiative</a:t>
            </a:r>
          </a:p>
        </p:txBody>
      </p:sp>
      <p:sp>
        <p:nvSpPr>
          <p:cNvPr id="492" name="Google Shape;492;p49"/>
          <p:cNvSpPr txBox="1">
            <a:spLocks noGrp="1"/>
          </p:cNvSpPr>
          <p:nvPr>
            <p:ph type="title" idx="4294967295"/>
          </p:nvPr>
        </p:nvSpPr>
        <p:spPr>
          <a:xfrm>
            <a:off x="838162" y="1631143"/>
            <a:ext cx="1931700" cy="3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solidFill>
                  <a:schemeClr val="accent2">
                    <a:lumMod val="50000"/>
                  </a:schemeClr>
                </a:solidFill>
              </a:rPr>
              <a:t>Focusing on Diverse Consumer Needs</a:t>
            </a:r>
          </a:p>
        </p:txBody>
      </p:sp>
      <p:pic>
        <p:nvPicPr>
          <p:cNvPr id="3" name="Picture 2">
            <a:extLst>
              <a:ext uri="{FF2B5EF4-FFF2-40B4-BE49-F238E27FC236}">
                <a16:creationId xmlns:a16="http://schemas.microsoft.com/office/drawing/2014/main" id="{8552DB2B-6D2D-8CFA-ADD5-45A3C89260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56" b="94667" l="5778" r="95556">
                        <a14:foregroundMark x1="12889" y1="47111" x2="51111" y2="19556"/>
                        <a14:foregroundMark x1="12889" y1="32889" x2="37333" y2="16444"/>
                        <a14:foregroundMark x1="37333" y1="16444" x2="40889" y2="16444"/>
                        <a14:foregroundMark x1="61333" y1="12889" x2="82222" y2="42667"/>
                        <a14:foregroundMark x1="16889" y1="48000" x2="14667" y2="68000"/>
                        <a14:foregroundMark x1="10222" y1="37778" x2="5778" y2="64444"/>
                        <a14:foregroundMark x1="5778" y1="64444" x2="9778" y2="66667"/>
                        <a14:foregroundMark x1="36889" y1="41778" x2="50667" y2="61333"/>
                        <a14:foregroundMark x1="50667" y1="61333" x2="74667" y2="75111"/>
                        <a14:foregroundMark x1="74667" y1="75111" x2="77333" y2="41333"/>
                        <a14:foregroundMark x1="77333" y1="41333" x2="50222" y2="11111"/>
                        <a14:foregroundMark x1="50222" y1="11111" x2="58222" y2="9778"/>
                        <a14:foregroundMark x1="32444" y1="15556" x2="56000" y2="9333"/>
                        <a14:foregroundMark x1="56000" y1="9333" x2="72000" y2="26667"/>
                        <a14:foregroundMark x1="72000" y1="26667" x2="80000" y2="64889"/>
                        <a14:foregroundMark x1="80000" y1="64889" x2="47556" y2="86222"/>
                        <a14:foregroundMark x1="47556" y1="86222" x2="78667" y2="80889"/>
                        <a14:foregroundMark x1="78667" y1="80889" x2="91556" y2="44444"/>
                        <a14:foregroundMark x1="91556" y1="44444" x2="87111" y2="28444"/>
                        <a14:foregroundMark x1="42222" y1="5778" x2="53333" y2="3556"/>
                        <a14:foregroundMark x1="85333" y1="42667" x2="95556" y2="48444"/>
                        <a14:foregroundMark x1="53333" y1="88889" x2="49778" y2="94667"/>
                        <a14:foregroundMark x1="50222" y1="56000" x2="48444" y2="25778"/>
                        <a14:foregroundMark x1="38667" y1="36444" x2="55556" y2="44000"/>
                        <a14:foregroundMark x1="38667" y1="29778" x2="58667" y2="30222"/>
                        <a14:foregroundMark x1="50667" y1="29333" x2="69333" y2="46222"/>
                        <a14:foregroundMark x1="21333" y1="48444" x2="48000" y2="67556"/>
                        <a14:foregroundMark x1="38222" y1="38667" x2="24444" y2="77333"/>
                        <a14:foregroundMark x1="19556" y1="62222" x2="56444" y2="52889"/>
                        <a14:foregroundMark x1="42222" y1="59111" x2="36444" y2="51556"/>
                        <a14:foregroundMark x1="58667" y1="59556" x2="77333" y2="60000"/>
                        <a14:foregroundMark x1="58222" y1="63111" x2="77333" y2="54667"/>
                        <a14:foregroundMark x1="67556" y1="46222" x2="45778" y2="66667"/>
                        <a14:foregroundMark x1="61778" y1="47111" x2="66667" y2="60889"/>
                        <a14:foregroundMark x1="23111" y1="56889" x2="48444"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3787400" y="2267389"/>
            <a:ext cx="1563542" cy="156354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92;p49">
            <a:extLst>
              <a:ext uri="{FF2B5EF4-FFF2-40B4-BE49-F238E27FC236}">
                <a16:creationId xmlns:a16="http://schemas.microsoft.com/office/drawing/2014/main" id="{F40BBFD7-A2C9-AACF-6D1D-B2D3CDFB4E34}"/>
              </a:ext>
            </a:extLst>
          </p:cNvPr>
          <p:cNvSpPr txBox="1">
            <a:spLocks/>
          </p:cNvSpPr>
          <p:nvPr/>
        </p:nvSpPr>
        <p:spPr>
          <a:xfrm>
            <a:off x="838162" y="4146698"/>
            <a:ext cx="1931700"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GB" sz="1200" dirty="0"/>
              <a:t>Strategic Marketing for Sustainable Growth</a:t>
            </a:r>
          </a:p>
        </p:txBody>
      </p:sp>
      <p:sp>
        <p:nvSpPr>
          <p:cNvPr id="14" name="TextBox 13">
            <a:extLst>
              <a:ext uri="{FF2B5EF4-FFF2-40B4-BE49-F238E27FC236}">
                <a16:creationId xmlns:a16="http://schemas.microsoft.com/office/drawing/2014/main" id="{3328126D-400E-5891-2EBF-033FA5539941}"/>
              </a:ext>
            </a:extLst>
          </p:cNvPr>
          <p:cNvSpPr txBox="1"/>
          <p:nvPr/>
        </p:nvSpPr>
        <p:spPr>
          <a:xfrm>
            <a:off x="5878168" y="2376364"/>
            <a:ext cx="2628278" cy="110799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Specialized Bicycles: </a:t>
            </a:r>
            <a:r>
              <a:rPr lang="en-GB" sz="1100" b="1" dirty="0">
                <a:solidFill>
                  <a:schemeClr val="bg1"/>
                </a:solidFill>
                <a:latin typeface="Cabin Medium"/>
                <a:ea typeface="Cabin Medium"/>
                <a:cs typeface="Cabin Medium"/>
                <a:sym typeface="Cabin Medium"/>
              </a:rPr>
              <a:t>Includes reclining bikes, cargo bikes, and hand tricycles for inclusivity.</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User Base: </a:t>
            </a:r>
            <a:r>
              <a:rPr lang="en-GB" sz="1100" b="1" dirty="0">
                <a:solidFill>
                  <a:schemeClr val="bg1"/>
                </a:solidFill>
                <a:latin typeface="Cabin Medium"/>
                <a:ea typeface="Cabin Medium"/>
                <a:cs typeface="Cabin Medium"/>
                <a:sym typeface="Cabin Medium"/>
              </a:rPr>
              <a:t>Majority use standard bikes; 8% use assistive options for disabilities or extra capacity.</a:t>
            </a:r>
            <a:endParaRPr lang="en-GB" sz="1100" dirty="0">
              <a:solidFill>
                <a:schemeClr val="bg1"/>
              </a:solidFill>
              <a:latin typeface="Cabin Medium"/>
              <a:ea typeface="Cabin Medium"/>
              <a:cs typeface="Cabin Medium"/>
              <a:sym typeface="Cabin Medium"/>
            </a:endParaRPr>
          </a:p>
        </p:txBody>
      </p:sp>
      <p:cxnSp>
        <p:nvCxnSpPr>
          <p:cNvPr id="6" name="Straight Connector 5">
            <a:extLst>
              <a:ext uri="{FF2B5EF4-FFF2-40B4-BE49-F238E27FC236}">
                <a16:creationId xmlns:a16="http://schemas.microsoft.com/office/drawing/2014/main" id="{7BE3C949-0386-65B6-47BA-BAF830A5F9A6}"/>
              </a:ext>
            </a:extLst>
          </p:cNvPr>
          <p:cNvCxnSpPr>
            <a:cxnSpLocks/>
          </p:cNvCxnSpPr>
          <p:nvPr/>
        </p:nvCxnSpPr>
        <p:spPr>
          <a:xfrm>
            <a:off x="622067" y="3830931"/>
            <a:ext cx="304147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36C15008-27F3-BDBE-350C-E9CDBCFCD396}"/>
              </a:ext>
            </a:extLst>
          </p:cNvPr>
          <p:cNvCxnSpPr>
            <a:cxnSpLocks/>
          </p:cNvCxnSpPr>
          <p:nvPr/>
        </p:nvCxnSpPr>
        <p:spPr>
          <a:xfrm>
            <a:off x="5671567" y="3830931"/>
            <a:ext cx="3041479" cy="0"/>
          </a:xfrm>
          <a:prstGeom prst="line">
            <a:avLst/>
          </a:prstGeom>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685C594E-16D7-1A84-AE97-E63AB1CBC2A2}"/>
              </a:ext>
            </a:extLst>
          </p:cNvPr>
          <p:cNvSpPr txBox="1"/>
          <p:nvPr/>
        </p:nvSpPr>
        <p:spPr>
          <a:xfrm>
            <a:off x="828668" y="2291725"/>
            <a:ext cx="2628278" cy="1277273"/>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err="1">
                <a:solidFill>
                  <a:schemeClr val="accent6">
                    <a:lumMod val="75000"/>
                  </a:schemeClr>
                </a:solidFill>
                <a:latin typeface="Cabin Medium"/>
                <a:ea typeface="Cabin Medium"/>
                <a:cs typeface="Cabin Medium"/>
                <a:sym typeface="Cabin Medium"/>
              </a:rPr>
              <a:t>Geotracking</a:t>
            </a:r>
            <a:r>
              <a:rPr lang="en-GB" sz="1100" b="1" dirty="0">
                <a:solidFill>
                  <a:schemeClr val="accent6">
                    <a:lumMod val="75000"/>
                  </a:schemeClr>
                </a:solidFill>
                <a:latin typeface="Cabin Medium"/>
                <a:ea typeface="Cabin Medium"/>
                <a:cs typeface="Cabin Medium"/>
                <a:sym typeface="Cabin Medium"/>
              </a:rPr>
              <a:t> Technology: </a:t>
            </a:r>
            <a:r>
              <a:rPr lang="en-GB" sz="1100" b="1" dirty="0">
                <a:solidFill>
                  <a:schemeClr val="bg1"/>
                </a:solidFill>
                <a:latin typeface="Cabin Medium"/>
                <a:ea typeface="Cabin Medium"/>
                <a:cs typeface="Cabin Medium"/>
                <a:sym typeface="Cabin Medium"/>
              </a:rPr>
              <a:t>Allows bikes to be picked up and returned to any station.</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Pricing Structure: </a:t>
            </a:r>
            <a:r>
              <a:rPr lang="en-GB" sz="1100" b="1" dirty="0">
                <a:solidFill>
                  <a:schemeClr val="bg1"/>
                </a:solidFill>
                <a:latin typeface="Cabin Medium"/>
                <a:ea typeface="Cabin Medium"/>
                <a:cs typeface="Cabin Medium"/>
                <a:sym typeface="Cabin Medium"/>
              </a:rPr>
              <a:t>Offers single-ride passes, full-day passes, and annual memberships to cater to diverse user needs.</a:t>
            </a:r>
            <a:endParaRPr lang="en-GB" sz="1100" dirty="0">
              <a:solidFill>
                <a:schemeClr val="bg1"/>
              </a:solidFill>
              <a:latin typeface="Cabin Medium"/>
              <a:ea typeface="Cabin Medium"/>
              <a:cs typeface="Cabin Medium"/>
              <a:sym typeface="Cabin Medium"/>
            </a:endParaRPr>
          </a:p>
        </p:txBody>
      </p:sp>
      <p:sp>
        <p:nvSpPr>
          <p:cNvPr id="18" name="TextBox 17">
            <a:extLst>
              <a:ext uri="{FF2B5EF4-FFF2-40B4-BE49-F238E27FC236}">
                <a16:creationId xmlns:a16="http://schemas.microsoft.com/office/drawing/2014/main" id="{FDBE2058-C12C-4FA2-5A0C-D24B5A0A9E2D}"/>
              </a:ext>
            </a:extLst>
          </p:cNvPr>
          <p:cNvSpPr txBox="1"/>
          <p:nvPr/>
        </p:nvSpPr>
        <p:spPr>
          <a:xfrm>
            <a:off x="828667" y="5270544"/>
            <a:ext cx="2628278" cy="1446550"/>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Leadership: </a:t>
            </a:r>
            <a:r>
              <a:rPr lang="en-GB" sz="1100" b="1" dirty="0">
                <a:solidFill>
                  <a:schemeClr val="bg1"/>
                </a:solidFill>
                <a:latin typeface="Cabin Medium"/>
                <a:ea typeface="Cabin Medium"/>
                <a:cs typeface="Cabin Medium"/>
                <a:sym typeface="Cabin Medium"/>
              </a:rPr>
              <a:t>Directed by Moreno to focus on converting casual riders to annual members.</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Data-Driven Strategy: </a:t>
            </a:r>
            <a:r>
              <a:rPr lang="en-GB" sz="1100" b="1" dirty="0">
                <a:solidFill>
                  <a:schemeClr val="bg1"/>
                </a:solidFill>
                <a:latin typeface="Cabin Medium"/>
                <a:ea typeface="Cabin Medium"/>
                <a:cs typeface="Cabin Medium"/>
                <a:sym typeface="Cabin Medium"/>
              </a:rPr>
              <a:t>Utilizes historical bike trip data to tailor digital marketing efforts aimed at increasing long-term membership profitability.</a:t>
            </a:r>
            <a:endParaRPr lang="en-GB" sz="1100" dirty="0">
              <a:solidFill>
                <a:schemeClr val="bg1"/>
              </a:solidFill>
              <a:latin typeface="Cabin Medium"/>
              <a:ea typeface="Cabin Medium"/>
              <a:cs typeface="Cabin Medium"/>
              <a:sym typeface="Cabin Medium"/>
            </a:endParaRPr>
          </a:p>
        </p:txBody>
      </p:sp>
      <p:sp>
        <p:nvSpPr>
          <p:cNvPr id="19" name="TextBox 18">
            <a:extLst>
              <a:ext uri="{FF2B5EF4-FFF2-40B4-BE49-F238E27FC236}">
                <a16:creationId xmlns:a16="http://schemas.microsoft.com/office/drawing/2014/main" id="{629AF7DC-4DF4-D770-98A6-46485D1EA720}"/>
              </a:ext>
            </a:extLst>
          </p:cNvPr>
          <p:cNvSpPr txBox="1"/>
          <p:nvPr/>
        </p:nvSpPr>
        <p:spPr>
          <a:xfrm>
            <a:off x="5878168" y="5270544"/>
            <a:ext cx="2628278" cy="110799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Urban Impact: </a:t>
            </a:r>
            <a:r>
              <a:rPr lang="en-GB" sz="1100" b="1" dirty="0">
                <a:solidFill>
                  <a:schemeClr val="bg1"/>
                </a:solidFill>
                <a:latin typeface="Cabin Medium"/>
                <a:ea typeface="Cabin Medium"/>
                <a:cs typeface="Cabin Medium"/>
                <a:sym typeface="Cabin Medium"/>
              </a:rPr>
              <a:t>Enhances the vibrancy and accessibility of Chicago’s urban landscape.</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Sustainability: </a:t>
            </a:r>
            <a:r>
              <a:rPr lang="en-GB" sz="1100" b="1" dirty="0">
                <a:solidFill>
                  <a:schemeClr val="bg1"/>
                </a:solidFill>
                <a:latin typeface="Cabin Medium"/>
                <a:ea typeface="Cabin Medium"/>
                <a:cs typeface="Cabin Medium"/>
                <a:sym typeface="Cabin Medium"/>
              </a:rPr>
              <a:t>Promotes healthier, more sustainable transportation options.</a:t>
            </a:r>
          </a:p>
        </p:txBody>
      </p:sp>
    </p:spTree>
    <p:extLst>
      <p:ext uri="{BB962C8B-B14F-4D97-AF65-F5344CB8AC3E}">
        <p14:creationId xmlns:p14="http://schemas.microsoft.com/office/powerpoint/2010/main" val="4440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66" name="Google Shape;466;p49"/>
          <p:cNvSpPr txBox="1">
            <a:spLocks noGrp="1"/>
          </p:cNvSpPr>
          <p:nvPr>
            <p:ph type="title"/>
          </p:nvPr>
        </p:nvSpPr>
        <p:spPr>
          <a:xfrm>
            <a:off x="1686450" y="542525"/>
            <a:ext cx="5774100" cy="83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u="sng" dirty="0" err="1"/>
              <a:t>Cyclistic</a:t>
            </a:r>
            <a:br>
              <a:rPr lang="en-GB" sz="2000" dirty="0"/>
            </a:br>
            <a:r>
              <a:rPr lang="en-GB" sz="2000" dirty="0"/>
              <a:t>Revolutionizing Urban Mobility in Chicago</a:t>
            </a:r>
          </a:p>
        </p:txBody>
      </p:sp>
      <p:sp>
        <p:nvSpPr>
          <p:cNvPr id="485" name="Google Shape;485;p49"/>
          <p:cNvSpPr txBox="1">
            <a:spLocks noGrp="1"/>
          </p:cNvSpPr>
          <p:nvPr>
            <p:ph type="title" idx="4294967295"/>
          </p:nvPr>
        </p:nvSpPr>
        <p:spPr>
          <a:xfrm>
            <a:off x="6282925" y="1631143"/>
            <a:ext cx="255371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solidFill>
              </a:rPr>
              <a:t>Innovative Technology and Flexible Plans</a:t>
            </a:r>
          </a:p>
        </p:txBody>
      </p:sp>
      <p:sp>
        <p:nvSpPr>
          <p:cNvPr id="488" name="Google Shape;488;p49"/>
          <p:cNvSpPr txBox="1">
            <a:spLocks noGrp="1"/>
          </p:cNvSpPr>
          <p:nvPr>
            <p:ph type="title" idx="4294967295"/>
          </p:nvPr>
        </p:nvSpPr>
        <p:spPr>
          <a:xfrm>
            <a:off x="6282925" y="2401800"/>
            <a:ext cx="2136734"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accent1">
                    <a:lumMod val="50000"/>
                  </a:schemeClr>
                </a:solidFill>
              </a:rPr>
              <a:t>A Forward-Thinking Urban Initiative</a:t>
            </a:r>
          </a:p>
        </p:txBody>
      </p:sp>
      <p:sp>
        <p:nvSpPr>
          <p:cNvPr id="492" name="Google Shape;492;p49"/>
          <p:cNvSpPr txBox="1">
            <a:spLocks noGrp="1"/>
          </p:cNvSpPr>
          <p:nvPr>
            <p:ph type="title" idx="4294967295"/>
          </p:nvPr>
        </p:nvSpPr>
        <p:spPr>
          <a:xfrm>
            <a:off x="838162" y="1631143"/>
            <a:ext cx="1931700" cy="3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200" dirty="0">
                <a:solidFill>
                  <a:schemeClr val="bg1"/>
                </a:solidFill>
              </a:rPr>
              <a:t>Focusing on Diverse Consumer Needs</a:t>
            </a:r>
          </a:p>
        </p:txBody>
      </p:sp>
      <p:pic>
        <p:nvPicPr>
          <p:cNvPr id="3" name="Picture 2">
            <a:extLst>
              <a:ext uri="{FF2B5EF4-FFF2-40B4-BE49-F238E27FC236}">
                <a16:creationId xmlns:a16="http://schemas.microsoft.com/office/drawing/2014/main" id="{8552DB2B-6D2D-8CFA-ADD5-45A3C89260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56" b="94667" l="5778" r="95556">
                        <a14:foregroundMark x1="12889" y1="47111" x2="51111" y2="19556"/>
                        <a14:foregroundMark x1="12889" y1="32889" x2="37333" y2="16444"/>
                        <a14:foregroundMark x1="37333" y1="16444" x2="40889" y2="16444"/>
                        <a14:foregroundMark x1="61333" y1="12889" x2="82222" y2="42667"/>
                        <a14:foregroundMark x1="16889" y1="48000" x2="14667" y2="68000"/>
                        <a14:foregroundMark x1="10222" y1="37778" x2="5778" y2="64444"/>
                        <a14:foregroundMark x1="5778" y1="64444" x2="9778" y2="66667"/>
                        <a14:foregroundMark x1="36889" y1="41778" x2="50667" y2="61333"/>
                        <a14:foregroundMark x1="50667" y1="61333" x2="74667" y2="75111"/>
                        <a14:foregroundMark x1="74667" y1="75111" x2="77333" y2="41333"/>
                        <a14:foregroundMark x1="77333" y1="41333" x2="50222" y2="11111"/>
                        <a14:foregroundMark x1="50222" y1="11111" x2="58222" y2="9778"/>
                        <a14:foregroundMark x1="32444" y1="15556" x2="56000" y2="9333"/>
                        <a14:foregroundMark x1="56000" y1="9333" x2="72000" y2="26667"/>
                        <a14:foregroundMark x1="72000" y1="26667" x2="80000" y2="64889"/>
                        <a14:foregroundMark x1="80000" y1="64889" x2="47556" y2="86222"/>
                        <a14:foregroundMark x1="47556" y1="86222" x2="78667" y2="80889"/>
                        <a14:foregroundMark x1="78667" y1="80889" x2="91556" y2="44444"/>
                        <a14:foregroundMark x1="91556" y1="44444" x2="87111" y2="28444"/>
                        <a14:foregroundMark x1="42222" y1="5778" x2="53333" y2="3556"/>
                        <a14:foregroundMark x1="85333" y1="42667" x2="95556" y2="48444"/>
                        <a14:foregroundMark x1="53333" y1="88889" x2="49778" y2="94667"/>
                        <a14:foregroundMark x1="50222" y1="56000" x2="48444" y2="25778"/>
                        <a14:foregroundMark x1="38667" y1="36444" x2="55556" y2="44000"/>
                        <a14:foregroundMark x1="38667" y1="29778" x2="58667" y2="30222"/>
                        <a14:foregroundMark x1="50667" y1="29333" x2="69333" y2="46222"/>
                        <a14:foregroundMark x1="21333" y1="48444" x2="48000" y2="67556"/>
                        <a14:foregroundMark x1="38222" y1="38667" x2="24444" y2="77333"/>
                        <a14:foregroundMark x1="19556" y1="62222" x2="56444" y2="52889"/>
                        <a14:foregroundMark x1="42222" y1="59111" x2="36444" y2="51556"/>
                        <a14:foregroundMark x1="58667" y1="59556" x2="77333" y2="60000"/>
                        <a14:foregroundMark x1="58222" y1="63111" x2="77333" y2="54667"/>
                        <a14:foregroundMark x1="67556" y1="46222" x2="45778" y2="66667"/>
                        <a14:foregroundMark x1="61778" y1="47111" x2="66667" y2="60889"/>
                        <a14:foregroundMark x1="23111" y1="56889" x2="48444" y2="74667"/>
                      </a14:backgroundRemoval>
                    </a14:imgEffect>
                  </a14:imgLayer>
                </a14:imgProps>
              </a:ext>
              <a:ext uri="{28A0092B-C50C-407E-A947-70E740481C1C}">
                <a14:useLocalDpi xmlns:a14="http://schemas.microsoft.com/office/drawing/2010/main" val="0"/>
              </a:ext>
            </a:extLst>
          </a:blip>
          <a:srcRect/>
          <a:stretch>
            <a:fillRect/>
          </a:stretch>
        </p:blipFill>
        <p:spPr bwMode="auto">
          <a:xfrm>
            <a:off x="3787400" y="2267389"/>
            <a:ext cx="1563542" cy="156354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92;p49">
            <a:extLst>
              <a:ext uri="{FF2B5EF4-FFF2-40B4-BE49-F238E27FC236}">
                <a16:creationId xmlns:a16="http://schemas.microsoft.com/office/drawing/2014/main" id="{F40BBFD7-A2C9-AACF-6D1D-B2D3CDFB4E34}"/>
              </a:ext>
            </a:extLst>
          </p:cNvPr>
          <p:cNvSpPr txBox="1">
            <a:spLocks/>
          </p:cNvSpPr>
          <p:nvPr/>
        </p:nvSpPr>
        <p:spPr>
          <a:xfrm>
            <a:off x="838162" y="2401800"/>
            <a:ext cx="1931700" cy="3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Lora"/>
              <a:buNone/>
              <a:defRPr sz="3200" b="1" i="0" u="none" strike="noStrike" cap="none">
                <a:solidFill>
                  <a:schemeClr val="dk2"/>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r"/>
            <a:r>
              <a:rPr lang="en-GB" sz="1200" dirty="0">
                <a:solidFill>
                  <a:schemeClr val="accent1">
                    <a:lumMod val="50000"/>
                  </a:schemeClr>
                </a:solidFill>
              </a:rPr>
              <a:t>Strategic Marketing for Sustainable Growth</a:t>
            </a:r>
          </a:p>
        </p:txBody>
      </p:sp>
      <p:cxnSp>
        <p:nvCxnSpPr>
          <p:cNvPr id="6" name="Straight Connector 5">
            <a:extLst>
              <a:ext uri="{FF2B5EF4-FFF2-40B4-BE49-F238E27FC236}">
                <a16:creationId xmlns:a16="http://schemas.microsoft.com/office/drawing/2014/main" id="{7BE3C949-0386-65B6-47BA-BAF830A5F9A6}"/>
              </a:ext>
            </a:extLst>
          </p:cNvPr>
          <p:cNvCxnSpPr>
            <a:cxnSpLocks/>
          </p:cNvCxnSpPr>
          <p:nvPr/>
        </p:nvCxnSpPr>
        <p:spPr>
          <a:xfrm>
            <a:off x="622067" y="2275620"/>
            <a:ext cx="3041479"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36C15008-27F3-BDBE-350C-E9CDBCFCD396}"/>
              </a:ext>
            </a:extLst>
          </p:cNvPr>
          <p:cNvCxnSpPr>
            <a:cxnSpLocks/>
          </p:cNvCxnSpPr>
          <p:nvPr/>
        </p:nvCxnSpPr>
        <p:spPr>
          <a:xfrm>
            <a:off x="5671567" y="2275620"/>
            <a:ext cx="3041479" cy="0"/>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3542ECF7-91E2-4AD2-573C-11D2BC2C0A3D}"/>
              </a:ext>
            </a:extLst>
          </p:cNvPr>
          <p:cNvSpPr txBox="1"/>
          <p:nvPr/>
        </p:nvSpPr>
        <p:spPr>
          <a:xfrm>
            <a:off x="828667" y="3107656"/>
            <a:ext cx="2628278" cy="1446550"/>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Leadership: </a:t>
            </a:r>
            <a:r>
              <a:rPr lang="en-GB" sz="1100" b="1" dirty="0">
                <a:solidFill>
                  <a:schemeClr val="bg1"/>
                </a:solidFill>
                <a:latin typeface="Cabin Medium"/>
                <a:ea typeface="Cabin Medium"/>
                <a:cs typeface="Cabin Medium"/>
                <a:sym typeface="Cabin Medium"/>
              </a:rPr>
              <a:t>Directed by Moreno to focus on converting casual riders to annual members.</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Data-Driven Strategy: </a:t>
            </a:r>
            <a:r>
              <a:rPr lang="en-GB" sz="1100" b="1" dirty="0">
                <a:solidFill>
                  <a:schemeClr val="bg1"/>
                </a:solidFill>
                <a:latin typeface="Cabin Medium"/>
                <a:ea typeface="Cabin Medium"/>
                <a:cs typeface="Cabin Medium"/>
                <a:sym typeface="Cabin Medium"/>
              </a:rPr>
              <a:t>Utilizes historical bike trip data to tailor digital marketing efforts aimed at increasing long-term membership profitability.</a:t>
            </a:r>
            <a:endParaRPr lang="en-GB" sz="1100" dirty="0">
              <a:solidFill>
                <a:schemeClr val="bg1"/>
              </a:solidFill>
              <a:latin typeface="Cabin Medium"/>
              <a:ea typeface="Cabin Medium"/>
              <a:cs typeface="Cabin Medium"/>
              <a:sym typeface="Cabin Medium"/>
            </a:endParaRPr>
          </a:p>
        </p:txBody>
      </p:sp>
      <p:sp>
        <p:nvSpPr>
          <p:cNvPr id="5" name="TextBox 4">
            <a:extLst>
              <a:ext uri="{FF2B5EF4-FFF2-40B4-BE49-F238E27FC236}">
                <a16:creationId xmlns:a16="http://schemas.microsoft.com/office/drawing/2014/main" id="{ABACC615-5B10-84E1-B9B8-CDCDB051EE6D}"/>
              </a:ext>
            </a:extLst>
          </p:cNvPr>
          <p:cNvSpPr txBox="1"/>
          <p:nvPr/>
        </p:nvSpPr>
        <p:spPr>
          <a:xfrm>
            <a:off x="5878168" y="3107656"/>
            <a:ext cx="2628278" cy="1107996"/>
          </a:xfrm>
          <a:prstGeom prst="rect">
            <a:avLst/>
          </a:prstGeom>
          <a:noFill/>
        </p:spPr>
        <p:txBody>
          <a:bodyPr wrap="square">
            <a:spAutoFit/>
          </a:bodyPr>
          <a:lstStyle/>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Urban Impact: </a:t>
            </a:r>
            <a:r>
              <a:rPr lang="en-GB" sz="1100" b="1" dirty="0">
                <a:solidFill>
                  <a:schemeClr val="bg1"/>
                </a:solidFill>
                <a:latin typeface="Cabin Medium"/>
                <a:ea typeface="Cabin Medium"/>
                <a:cs typeface="Cabin Medium"/>
                <a:sym typeface="Cabin Medium"/>
              </a:rPr>
              <a:t>Enhances the vibrancy and accessibility of Chicago’s urban landscape.</a:t>
            </a:r>
          </a:p>
          <a:p>
            <a:pPr marL="285750" lvl="0" indent="-285750" rtl="0">
              <a:spcBef>
                <a:spcPts val="0"/>
              </a:spcBef>
              <a:spcAft>
                <a:spcPts val="0"/>
              </a:spcAft>
              <a:buFont typeface="Wingdings" panose="05000000000000000000" pitchFamily="2" charset="2"/>
              <a:buChar char="Ø"/>
            </a:pPr>
            <a:r>
              <a:rPr lang="en-GB" sz="1100" b="1" dirty="0">
                <a:solidFill>
                  <a:schemeClr val="accent6">
                    <a:lumMod val="75000"/>
                  </a:schemeClr>
                </a:solidFill>
                <a:latin typeface="Cabin Medium"/>
                <a:ea typeface="Cabin Medium"/>
                <a:cs typeface="Cabin Medium"/>
                <a:sym typeface="Cabin Medium"/>
              </a:rPr>
              <a:t>Sustainability: </a:t>
            </a:r>
            <a:r>
              <a:rPr lang="en-GB" sz="1100" b="1" dirty="0">
                <a:solidFill>
                  <a:schemeClr val="bg1"/>
                </a:solidFill>
                <a:latin typeface="Cabin Medium"/>
                <a:ea typeface="Cabin Medium"/>
                <a:cs typeface="Cabin Medium"/>
                <a:sym typeface="Cabin Medium"/>
              </a:rPr>
              <a:t>Promotes healthier, more sustainable transportation options.</a:t>
            </a:r>
          </a:p>
        </p:txBody>
      </p:sp>
    </p:spTree>
    <p:extLst>
      <p:ext uri="{BB962C8B-B14F-4D97-AF65-F5344CB8AC3E}">
        <p14:creationId xmlns:p14="http://schemas.microsoft.com/office/powerpoint/2010/main" val="94605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idx="2"/>
          </p:nvPr>
        </p:nvSpPr>
        <p:spPr>
          <a:xfrm>
            <a:off x="743474" y="1749250"/>
            <a:ext cx="2358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270" name="Google Shape;270;p41"/>
          <p:cNvPicPr preferRelativeResize="0"/>
          <p:nvPr/>
        </p:nvPicPr>
        <p:blipFill rotWithShape="1">
          <a:blip r:embed="rId3">
            <a:alphaModFix/>
          </a:blip>
          <a:srcRect l="43946" r="14873"/>
          <a:stretch/>
        </p:blipFill>
        <p:spPr>
          <a:xfrm>
            <a:off x="5379022" y="0"/>
            <a:ext cx="3764978" cy="5143502"/>
          </a:xfrm>
          <a:prstGeom prst="rect">
            <a:avLst/>
          </a:prstGeom>
          <a:noFill/>
          <a:ln>
            <a:noFill/>
          </a:ln>
        </p:spPr>
      </p:pic>
      <p:sp>
        <p:nvSpPr>
          <p:cNvPr id="271" name="Google Shape;271;p41"/>
          <p:cNvSpPr txBox="1">
            <a:spLocks noGrp="1"/>
          </p:cNvSpPr>
          <p:nvPr>
            <p:ph type="title"/>
          </p:nvPr>
        </p:nvSpPr>
        <p:spPr>
          <a:xfrm>
            <a:off x="3325550" y="1696200"/>
            <a:ext cx="4028400" cy="2129400"/>
          </a:xfrm>
          <a:prstGeom prst="rect">
            <a:avLst/>
          </a:prstGeom>
        </p:spPr>
        <p:txBody>
          <a:bodyPr spcFirstLastPara="1" wrap="square" lIns="288000" tIns="91425" rIns="91425" bIns="731500" anchor="ctr" anchorCtr="0">
            <a:noAutofit/>
          </a:bodyPr>
          <a:lstStyle/>
          <a:p>
            <a:pPr marL="0" lvl="0" indent="0" algn="ctr" rtl="0">
              <a:spcBef>
                <a:spcPts val="0"/>
              </a:spcBef>
              <a:spcAft>
                <a:spcPts val="0"/>
              </a:spcAft>
              <a:buNone/>
            </a:pPr>
            <a:br>
              <a:rPr lang="en-GB" dirty="0"/>
            </a:br>
            <a:r>
              <a:rPr lang="en-GB" dirty="0"/>
              <a:t>Objective</a:t>
            </a:r>
          </a:p>
        </p:txBody>
      </p:sp>
    </p:spTree>
    <p:extLst>
      <p:ext uri="{BB962C8B-B14F-4D97-AF65-F5344CB8AC3E}">
        <p14:creationId xmlns:p14="http://schemas.microsoft.com/office/powerpoint/2010/main" val="366933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dit Marketing Plan by Slidesgo">
  <a:themeElements>
    <a:clrScheme name="Simple Light">
      <a:dk1>
        <a:srgbClr val="000000"/>
      </a:dk1>
      <a:lt1>
        <a:srgbClr val="434343"/>
      </a:lt1>
      <a:dk2>
        <a:srgbClr val="434343"/>
      </a:dk2>
      <a:lt2>
        <a:srgbClr val="E8F3E5"/>
      </a:lt2>
      <a:accent1>
        <a:srgbClr val="D1E9CE"/>
      </a:accent1>
      <a:accent2>
        <a:srgbClr val="C0E1BC"/>
      </a:accent2>
      <a:accent3>
        <a:srgbClr val="CDDFC2"/>
      </a:accent3>
      <a:accent4>
        <a:srgbClr val="9DD099"/>
      </a:accent4>
      <a:accent5>
        <a:srgbClr val="9DD099"/>
      </a:accent5>
      <a:accent6>
        <a:srgbClr val="5AC1A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2896</TotalTime>
  <Words>3127</Words>
  <Application>Microsoft Office PowerPoint</Application>
  <PresentationFormat>On-screen Show (16:9)</PresentationFormat>
  <Paragraphs>357</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-apple-system</vt:lpstr>
      <vt:lpstr>Cabin</vt:lpstr>
      <vt:lpstr>Cabin Medium</vt:lpstr>
      <vt:lpstr>Arial</vt:lpstr>
      <vt:lpstr>Lora</vt:lpstr>
      <vt:lpstr>Wingdings</vt:lpstr>
      <vt:lpstr>Medit Marketing Plan by Slidesgo</vt:lpstr>
      <vt:lpstr>Cyclistic bike-share Capstone Project</vt:lpstr>
      <vt:lpstr>TABLE OF CONTENTS</vt:lpstr>
      <vt:lpstr>01</vt:lpstr>
      <vt:lpstr>Chicago:  A Premier Bike-Friendly City</vt:lpstr>
      <vt:lpstr>PowerPoint Presentation</vt:lpstr>
      <vt:lpstr>Cyclistic Revolutionizing Urban Mobility in Chicago</vt:lpstr>
      <vt:lpstr>Cyclistic Revolutionizing Urban Mobility in Chicago</vt:lpstr>
      <vt:lpstr>Cyclistic Revolutionizing Urban Mobility in Chicago</vt:lpstr>
      <vt:lpstr>02</vt:lpstr>
      <vt:lpstr>Business Tasks: Enhancing Growth Through Strategic Marketing</vt:lpstr>
      <vt:lpstr>Business Tasks: Enhancing Growth Through Strategic Marketing</vt:lpstr>
      <vt:lpstr>Business Tasks: Enhancing Growth Through Strategic Marketing</vt:lpstr>
      <vt:lpstr>Business Tasks: Enhancing Growth Through Strategic Marketing</vt:lpstr>
      <vt:lpstr>03</vt:lpstr>
      <vt:lpstr>Methodology</vt:lpstr>
      <vt:lpstr>Ask Phase</vt:lpstr>
      <vt:lpstr>Prepare Phase</vt:lpstr>
      <vt:lpstr>Prepare Phase</vt:lpstr>
      <vt:lpstr>Prepare Phase</vt:lpstr>
      <vt:lpstr>Prepare Phase</vt:lpstr>
      <vt:lpstr>Prepare Phase</vt:lpstr>
      <vt:lpstr>Prepare Phase</vt:lpstr>
      <vt:lpstr>Prepare Phase</vt:lpstr>
      <vt:lpstr>Prepare Phase</vt:lpstr>
      <vt:lpstr>Analyze Phase</vt:lpstr>
      <vt:lpstr>04</vt:lpstr>
      <vt:lpstr>Analysis</vt:lpstr>
      <vt:lpstr>Analysis – Intro</vt:lpstr>
      <vt:lpstr>Analysis – Intro</vt:lpstr>
      <vt:lpstr>Analysis – Intro</vt:lpstr>
      <vt:lpstr>Analysis – Intro</vt:lpstr>
      <vt:lpstr>Analysis – Insight</vt:lpstr>
      <vt:lpstr>Analysis – Insight</vt:lpstr>
      <vt:lpstr>Analysis – Insight</vt:lpstr>
      <vt:lpstr>Analysis – Insight</vt:lpstr>
      <vt:lpstr>Analysis – Insight</vt:lpstr>
      <vt:lpstr>Analysis – Insight</vt:lpstr>
      <vt:lpstr>Insight Summary</vt:lpstr>
      <vt:lpstr>05</vt:lpstr>
      <vt:lpstr>PowerPoint Presentation</vt:lpstr>
      <vt:lpstr>Marketing Strategies Focus </vt:lpstr>
      <vt:lpstr>Recommendation</vt:lpstr>
      <vt:lpstr>Follow up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bike-share Capstone Project</dc:title>
  <cp:lastModifiedBy>Ka Ching Lau</cp:lastModifiedBy>
  <cp:revision>4</cp:revision>
  <dcterms:modified xsi:type="dcterms:W3CDTF">2024-05-01T08:27:50Z</dcterms:modified>
</cp:coreProperties>
</file>